
<file path=[Content_Types].xml><?xml version="1.0" encoding="utf-8"?>
<Types xmlns="http://schemas.openxmlformats.org/package/2006/content-types">
  <Default Extension="jpeg" ContentType="image/jpeg"/>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0" r:id="rId6"/>
    <p:sldId id="261" r:id="rId7"/>
    <p:sldId id="262" r:id="rId8"/>
    <p:sldId id="263" r:id="rId9"/>
    <p:sldId id="264" r:id="rId10"/>
    <p:sldId id="267" r:id="rId11"/>
    <p:sldId id="268" r:id="rId12"/>
    <p:sldId id="269" r:id="rId13"/>
    <p:sldId id="271"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300" r:id="rId27"/>
    <p:sldId id="301" r:id="rId28"/>
    <p:sldId id="302" r:id="rId29"/>
    <p:sldId id="283" r:id="rId30"/>
    <p:sldId id="284" r:id="rId31"/>
    <p:sldId id="285" r:id="rId32"/>
    <p:sldId id="286" r:id="rId33"/>
    <p:sldId id="287" r:id="rId34"/>
    <p:sldId id="288" r:id="rId35"/>
    <p:sldId id="289" r:id="rId36"/>
    <p:sldId id="290" r:id="rId37"/>
    <p:sldId id="291" r:id="rId38"/>
    <p:sldId id="294" r:id="rId39"/>
    <p:sldId id="295" r:id="rId40"/>
    <p:sldId id="297" r:id="rId41"/>
    <p:sldId id="296" r:id="rId42"/>
    <p:sldId id="298" r:id="rId43"/>
    <p:sldId id="299" r:id="rId44"/>
    <p:sldId id="293"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58" autoAdjust="0"/>
    <p:restoredTop sz="94660"/>
  </p:normalViewPr>
  <p:slideViewPr>
    <p:cSldViewPr snapToGrid="0">
      <p:cViewPr varScale="1">
        <p:scale>
          <a:sx n="128" d="100"/>
          <a:sy n="128" d="100"/>
        </p:scale>
        <p:origin x="2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4.svg"/><Relationship Id="rId7" Type="http://schemas.openxmlformats.org/officeDocument/2006/relationships/image" Target="../media/image14.png"/><Relationship Id="rId6" Type="http://schemas.openxmlformats.org/officeDocument/2006/relationships/image" Target="../media/image3.svg"/><Relationship Id="rId5" Type="http://schemas.openxmlformats.org/officeDocument/2006/relationships/image" Target="../media/image13.png"/><Relationship Id="rId4" Type="http://schemas.openxmlformats.org/officeDocument/2006/relationships/image" Target="../media/image2.svg"/><Relationship Id="rId3" Type="http://schemas.openxmlformats.org/officeDocument/2006/relationships/image" Target="../media/image12.png"/><Relationship Id="rId2" Type="http://schemas.openxmlformats.org/officeDocument/2006/relationships/image" Target="../media/image1.svg"/><Relationship Id="rId10" Type="http://schemas.openxmlformats.org/officeDocument/2006/relationships/image" Target="../media/image5.svg"/><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4.svg"/><Relationship Id="rId7" Type="http://schemas.openxmlformats.org/officeDocument/2006/relationships/image" Target="../media/image14.png"/><Relationship Id="rId6" Type="http://schemas.openxmlformats.org/officeDocument/2006/relationships/image" Target="../media/image3.svg"/><Relationship Id="rId5" Type="http://schemas.openxmlformats.org/officeDocument/2006/relationships/image" Target="../media/image13.png"/><Relationship Id="rId4" Type="http://schemas.openxmlformats.org/officeDocument/2006/relationships/image" Target="../media/image2.svg"/><Relationship Id="rId3" Type="http://schemas.openxmlformats.org/officeDocument/2006/relationships/image" Target="../media/image12.png"/><Relationship Id="rId2" Type="http://schemas.openxmlformats.org/officeDocument/2006/relationships/image" Target="../media/image1.svg"/><Relationship Id="rId10" Type="http://schemas.openxmlformats.org/officeDocument/2006/relationships/image" Target="../media/image5.sv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DF2803A-AA27-4EC9-88AA-564BF652151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D0DD53A-E31D-46EF-ABFB-AA6496D47D68}">
      <dgm:prSet custT="1"/>
      <dgm:spPr/>
      <dgm:t>
        <a:bodyPr/>
        <a:lstStyle/>
        <a:p>
          <a:r>
            <a:rPr lang="en-US" sz="1800" dirty="0"/>
            <a:t>Always keep in mind that </a:t>
          </a:r>
          <a:r>
            <a:rPr lang="en-US" sz="1800" i="1" dirty="0"/>
            <a:t>having </a:t>
          </a:r>
          <a:r>
            <a:rPr lang="en-US" sz="1800" dirty="0"/>
            <a:t>discretion is not enough.  They must USE it.</a:t>
          </a:r>
        </a:p>
      </dgm:t>
    </dgm:pt>
    <dgm:pt modelId="{FEFB4089-FF8E-47C9-857D-DC9EFF3D0605}" cxnId="{4DC27DDB-30A3-400C-916D-9E4EB5CB5E20}" type="parTrans">
      <dgm:prSet/>
      <dgm:spPr/>
      <dgm:t>
        <a:bodyPr/>
        <a:lstStyle/>
        <a:p>
          <a:endParaRPr lang="en-US"/>
        </a:p>
      </dgm:t>
    </dgm:pt>
    <dgm:pt modelId="{ED1B4CCD-8AB1-4BD8-A7A3-44D7106BA19B}" cxnId="{4DC27DDB-30A3-400C-916D-9E4EB5CB5E20}" type="sibTrans">
      <dgm:prSet/>
      <dgm:spPr/>
      <dgm:t>
        <a:bodyPr/>
        <a:lstStyle/>
        <a:p>
          <a:endParaRPr lang="en-US"/>
        </a:p>
      </dgm:t>
    </dgm:pt>
    <dgm:pt modelId="{367F3CCD-2724-4FCA-8B9E-F1D7259852D1}">
      <dgm:prSet custT="1"/>
      <dgm:spPr/>
      <dgm:t>
        <a:bodyPr/>
        <a:lstStyle/>
        <a:p>
          <a:r>
            <a:rPr lang="en-US" sz="1800" dirty="0"/>
            <a:t>Keep an eye out for “rubber stamp” or “automatic pilot” type decisions.</a:t>
          </a:r>
        </a:p>
      </dgm:t>
    </dgm:pt>
    <dgm:pt modelId="{D5F235D1-D12C-48E0-BBD7-F1764015FADD}" cxnId="{D80145F6-F0D3-4F9E-9872-6DB8ACDBD028}" type="parTrans">
      <dgm:prSet/>
      <dgm:spPr/>
      <dgm:t>
        <a:bodyPr/>
        <a:lstStyle/>
        <a:p>
          <a:endParaRPr lang="en-US"/>
        </a:p>
      </dgm:t>
    </dgm:pt>
    <dgm:pt modelId="{DC6C4301-3914-4436-B74B-4BA9763BA0AE}" cxnId="{D80145F6-F0D3-4F9E-9872-6DB8ACDBD028}" type="sibTrans">
      <dgm:prSet/>
      <dgm:spPr/>
      <dgm:t>
        <a:bodyPr/>
        <a:lstStyle/>
        <a:p>
          <a:endParaRPr lang="en-US"/>
        </a:p>
      </dgm:t>
    </dgm:pt>
    <dgm:pt modelId="{BB8D585E-6939-4AB0-9B12-C8CF9C6727AC}">
      <dgm:prSet custT="1"/>
      <dgm:spPr/>
      <dgm:t>
        <a:bodyPr/>
        <a:lstStyle/>
        <a:p>
          <a:r>
            <a:rPr lang="en-US" sz="1600" dirty="0"/>
            <a:t>At deposition, home in on what meetings were had, or how the governmental actor went about choosing option A and discarding </a:t>
          </a:r>
          <a:r>
            <a:rPr lang="en-US" sz="1800" dirty="0"/>
            <a:t>option B.  </a:t>
          </a:r>
        </a:p>
      </dgm:t>
    </dgm:pt>
    <dgm:pt modelId="{52D4D991-6114-44DC-AC25-798C0EBA45C5}" cxnId="{523A9D51-A1DB-4BD6-8A43-A15483DAC4E7}" type="parTrans">
      <dgm:prSet/>
      <dgm:spPr/>
      <dgm:t>
        <a:bodyPr/>
        <a:lstStyle/>
        <a:p>
          <a:endParaRPr lang="en-US"/>
        </a:p>
      </dgm:t>
    </dgm:pt>
    <dgm:pt modelId="{A8A211CB-6556-4C6C-82F7-BA805BC272E0}" cxnId="{523A9D51-A1DB-4BD6-8A43-A15483DAC4E7}" type="sibTrans">
      <dgm:prSet/>
      <dgm:spPr/>
      <dgm:t>
        <a:bodyPr/>
        <a:lstStyle/>
        <a:p>
          <a:endParaRPr lang="en-US"/>
        </a:p>
      </dgm:t>
    </dgm:pt>
    <dgm:pt modelId="{2573F161-F32D-4B55-81E3-3C9A4A55500D}">
      <dgm:prSet/>
      <dgm:spPr/>
      <dgm:t>
        <a:bodyPr/>
        <a:lstStyle/>
        <a:p>
          <a:r>
            <a:rPr lang="en-US" dirty="0"/>
            <a:t>Ask for all meeting notes or correspondence regarding the decision.</a:t>
          </a:r>
        </a:p>
      </dgm:t>
    </dgm:pt>
    <dgm:pt modelId="{5294C310-AB05-44C8-A192-7F919EA89D64}" cxnId="{394BDFCC-5E02-41FE-B831-17DEBA223D15}" type="parTrans">
      <dgm:prSet/>
      <dgm:spPr/>
      <dgm:t>
        <a:bodyPr/>
        <a:lstStyle/>
        <a:p>
          <a:endParaRPr lang="en-US"/>
        </a:p>
      </dgm:t>
    </dgm:pt>
    <dgm:pt modelId="{C3AB71F3-5242-49B9-81F7-E3D1A2C208AC}" cxnId="{394BDFCC-5E02-41FE-B831-17DEBA223D15}" type="sibTrans">
      <dgm:prSet/>
      <dgm:spPr/>
      <dgm:t>
        <a:bodyPr/>
        <a:lstStyle/>
        <a:p>
          <a:endParaRPr lang="en-US"/>
        </a:p>
      </dgm:t>
    </dgm:pt>
    <dgm:pt modelId="{3B9D859B-34C5-42C5-B85A-E5E5437988BE}">
      <dgm:prSet/>
      <dgm:spPr/>
      <dgm:t>
        <a:bodyPr/>
        <a:lstStyle/>
        <a:p>
          <a:r>
            <a:rPr lang="en-US" dirty="0"/>
            <a:t>If the decision was spur of the moment, try to get the government employee to admit he “gave it no thought” or did not otherwise consider the options.</a:t>
          </a:r>
        </a:p>
      </dgm:t>
    </dgm:pt>
    <dgm:pt modelId="{DF63ACBB-A20D-4E85-A616-463BDD7B78B7}" cxnId="{88CC2700-D2D2-47C9-8475-195687788B90}" type="parTrans">
      <dgm:prSet/>
      <dgm:spPr/>
      <dgm:t>
        <a:bodyPr/>
        <a:lstStyle/>
        <a:p>
          <a:endParaRPr lang="en-US"/>
        </a:p>
      </dgm:t>
    </dgm:pt>
    <dgm:pt modelId="{F2767F88-BE95-4D08-9F9F-414CEDBBD291}" cxnId="{88CC2700-D2D2-47C9-8475-195687788B90}" type="sibTrans">
      <dgm:prSet/>
      <dgm:spPr/>
      <dgm:t>
        <a:bodyPr/>
        <a:lstStyle/>
        <a:p>
          <a:endParaRPr lang="en-US"/>
        </a:p>
      </dgm:t>
    </dgm:pt>
    <dgm:pt modelId="{F3F86D4E-EAF9-4A87-B027-A590210BB469}" type="pres">
      <dgm:prSet presAssocID="{1DF2803A-AA27-4EC9-88AA-564BF652151B}" presName="root" presStyleCnt="0">
        <dgm:presLayoutVars>
          <dgm:dir/>
          <dgm:resizeHandles val="exact"/>
        </dgm:presLayoutVars>
      </dgm:prSet>
      <dgm:spPr/>
    </dgm:pt>
    <dgm:pt modelId="{37D3ABB1-F593-4D7D-A8D3-99B247E40275}" type="pres">
      <dgm:prSet presAssocID="{DD0DD53A-E31D-46EF-ABFB-AA6496D47D68}" presName="compNode" presStyleCnt="0"/>
      <dgm:spPr/>
    </dgm:pt>
    <dgm:pt modelId="{3FE11AC0-A977-4BED-8CA1-F67D73CD76A2}" type="pres">
      <dgm:prSet presAssocID="{DD0DD53A-E31D-46EF-ABFB-AA6496D47D68}" presName="bgRect" presStyleLbl="bgShp" presStyleIdx="0" presStyleCnt="5"/>
      <dgm:spPr/>
    </dgm:pt>
    <dgm:pt modelId="{3E25C127-2E7C-42F6-A197-47D6FC8DBA01}" type="pres">
      <dgm:prSet presAssocID="{DD0DD53A-E31D-46EF-ABFB-AA6496D47D6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pt>
    <dgm:pt modelId="{787F37AA-4706-4369-909A-717D9498ECED}" type="pres">
      <dgm:prSet presAssocID="{DD0DD53A-E31D-46EF-ABFB-AA6496D47D68}" presName="spaceRect" presStyleCnt="0"/>
      <dgm:spPr/>
    </dgm:pt>
    <dgm:pt modelId="{9DA9A6C6-8DDA-4415-856A-FE7BF9AB23CF}" type="pres">
      <dgm:prSet presAssocID="{DD0DD53A-E31D-46EF-ABFB-AA6496D47D68}" presName="parTx" presStyleLbl="revTx" presStyleIdx="0" presStyleCnt="5">
        <dgm:presLayoutVars>
          <dgm:chMax val="0"/>
          <dgm:chPref val="0"/>
        </dgm:presLayoutVars>
      </dgm:prSet>
      <dgm:spPr/>
    </dgm:pt>
    <dgm:pt modelId="{32816792-0E0D-4E99-A6F0-5DB1A652B62C}" type="pres">
      <dgm:prSet presAssocID="{ED1B4CCD-8AB1-4BD8-A7A3-44D7106BA19B}" presName="sibTrans" presStyleCnt="0"/>
      <dgm:spPr/>
    </dgm:pt>
    <dgm:pt modelId="{972032B4-D551-41DF-B2CD-BA5476EEA03C}" type="pres">
      <dgm:prSet presAssocID="{367F3CCD-2724-4FCA-8B9E-F1D7259852D1}" presName="compNode" presStyleCnt="0"/>
      <dgm:spPr/>
    </dgm:pt>
    <dgm:pt modelId="{C2CA4BDC-7674-4855-AA43-300FC4255106}" type="pres">
      <dgm:prSet presAssocID="{367F3CCD-2724-4FCA-8B9E-F1D7259852D1}" presName="bgRect" presStyleLbl="bgShp" presStyleIdx="1" presStyleCnt="5"/>
      <dgm:spPr/>
    </dgm:pt>
    <dgm:pt modelId="{BBE1B0F7-9940-486C-9041-BDC31E9433C0}" type="pres">
      <dgm:prSet presAssocID="{367F3CCD-2724-4FCA-8B9E-F1D7259852D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pt>
    <dgm:pt modelId="{01E4FF77-88E0-4DB8-9816-77E71E65964D}" type="pres">
      <dgm:prSet presAssocID="{367F3CCD-2724-4FCA-8B9E-F1D7259852D1}" presName="spaceRect" presStyleCnt="0"/>
      <dgm:spPr/>
    </dgm:pt>
    <dgm:pt modelId="{AAD9F9A8-D304-4D1D-A777-BCE8642EBB72}" type="pres">
      <dgm:prSet presAssocID="{367F3CCD-2724-4FCA-8B9E-F1D7259852D1}" presName="parTx" presStyleLbl="revTx" presStyleIdx="1" presStyleCnt="5">
        <dgm:presLayoutVars>
          <dgm:chMax val="0"/>
          <dgm:chPref val="0"/>
        </dgm:presLayoutVars>
      </dgm:prSet>
      <dgm:spPr/>
    </dgm:pt>
    <dgm:pt modelId="{346183C5-AE0C-4EEC-8269-B15F35850CEF}" type="pres">
      <dgm:prSet presAssocID="{DC6C4301-3914-4436-B74B-4BA9763BA0AE}" presName="sibTrans" presStyleCnt="0"/>
      <dgm:spPr/>
    </dgm:pt>
    <dgm:pt modelId="{7A027D79-4100-4EC0-99B8-61848E78E528}" type="pres">
      <dgm:prSet presAssocID="{BB8D585E-6939-4AB0-9B12-C8CF9C6727AC}" presName="compNode" presStyleCnt="0"/>
      <dgm:spPr/>
    </dgm:pt>
    <dgm:pt modelId="{F6EDAB73-1680-44B1-8C5B-94AB67065013}" type="pres">
      <dgm:prSet presAssocID="{BB8D585E-6939-4AB0-9B12-C8CF9C6727AC}" presName="bgRect" presStyleLbl="bgShp" presStyleIdx="2" presStyleCnt="5"/>
      <dgm:spPr/>
    </dgm:pt>
    <dgm:pt modelId="{DA751B38-FA6F-470B-97A8-966D0042ADDC}" type="pres">
      <dgm:prSet presAssocID="{BB8D585E-6939-4AB0-9B12-C8CF9C6727A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pt>
    <dgm:pt modelId="{9294BC7C-D12F-41A0-897C-B0751C54D327}" type="pres">
      <dgm:prSet presAssocID="{BB8D585E-6939-4AB0-9B12-C8CF9C6727AC}" presName="spaceRect" presStyleCnt="0"/>
      <dgm:spPr/>
    </dgm:pt>
    <dgm:pt modelId="{F9B84802-091F-4996-B282-49DFBE0647B1}" type="pres">
      <dgm:prSet presAssocID="{BB8D585E-6939-4AB0-9B12-C8CF9C6727AC}" presName="parTx" presStyleLbl="revTx" presStyleIdx="2" presStyleCnt="5">
        <dgm:presLayoutVars>
          <dgm:chMax val="0"/>
          <dgm:chPref val="0"/>
        </dgm:presLayoutVars>
      </dgm:prSet>
      <dgm:spPr/>
    </dgm:pt>
    <dgm:pt modelId="{AC41306F-CE00-4EBD-9B05-9E9BEEFBDA58}" type="pres">
      <dgm:prSet presAssocID="{A8A211CB-6556-4C6C-82F7-BA805BC272E0}" presName="sibTrans" presStyleCnt="0"/>
      <dgm:spPr/>
    </dgm:pt>
    <dgm:pt modelId="{F3314F08-6C35-450E-A855-A7B3C0123636}" type="pres">
      <dgm:prSet presAssocID="{2573F161-F32D-4B55-81E3-3C9A4A55500D}" presName="compNode" presStyleCnt="0"/>
      <dgm:spPr/>
    </dgm:pt>
    <dgm:pt modelId="{CB019EC5-23EB-426B-AEAE-A55078028CCA}" type="pres">
      <dgm:prSet presAssocID="{2573F161-F32D-4B55-81E3-3C9A4A55500D}" presName="bgRect" presStyleLbl="bgShp" presStyleIdx="3" presStyleCnt="5"/>
      <dgm:spPr/>
    </dgm:pt>
    <dgm:pt modelId="{632D1AD8-5227-4813-B0F9-A543FF9A37A8}" type="pres">
      <dgm:prSet presAssocID="{2573F161-F32D-4B55-81E3-3C9A4A55500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pt>
    <dgm:pt modelId="{64FB3192-66AD-4737-A418-D8A3C4C4D77B}" type="pres">
      <dgm:prSet presAssocID="{2573F161-F32D-4B55-81E3-3C9A4A55500D}" presName="spaceRect" presStyleCnt="0"/>
      <dgm:spPr/>
    </dgm:pt>
    <dgm:pt modelId="{C1EDA343-742B-43EF-9EF4-2B3514E720DF}" type="pres">
      <dgm:prSet presAssocID="{2573F161-F32D-4B55-81E3-3C9A4A55500D}" presName="parTx" presStyleLbl="revTx" presStyleIdx="3" presStyleCnt="5">
        <dgm:presLayoutVars>
          <dgm:chMax val="0"/>
          <dgm:chPref val="0"/>
        </dgm:presLayoutVars>
      </dgm:prSet>
      <dgm:spPr/>
    </dgm:pt>
    <dgm:pt modelId="{2C265CBD-F8AC-4FD2-83BD-AB41C5141F59}" type="pres">
      <dgm:prSet presAssocID="{C3AB71F3-5242-49B9-81F7-E3D1A2C208AC}" presName="sibTrans" presStyleCnt="0"/>
      <dgm:spPr/>
    </dgm:pt>
    <dgm:pt modelId="{E3DB678B-B8BE-423B-9ABB-C9900BE14E3B}" type="pres">
      <dgm:prSet presAssocID="{3B9D859B-34C5-42C5-B85A-E5E5437988BE}" presName="compNode" presStyleCnt="0"/>
      <dgm:spPr/>
    </dgm:pt>
    <dgm:pt modelId="{82BD4882-7362-4601-9E14-F321DBC1DD56}" type="pres">
      <dgm:prSet presAssocID="{3B9D859B-34C5-42C5-B85A-E5E5437988BE}" presName="bgRect" presStyleLbl="bgShp" presStyleIdx="4" presStyleCnt="5"/>
      <dgm:spPr/>
    </dgm:pt>
    <dgm:pt modelId="{DC7658BF-3872-4235-836C-1CC87C87D355}" type="pres">
      <dgm:prSet presAssocID="{3B9D859B-34C5-42C5-B85A-E5E5437988B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pt>
    <dgm:pt modelId="{F17F65A7-D39A-4CDB-95E9-82127B2F06A1}" type="pres">
      <dgm:prSet presAssocID="{3B9D859B-34C5-42C5-B85A-E5E5437988BE}" presName="spaceRect" presStyleCnt="0"/>
      <dgm:spPr/>
    </dgm:pt>
    <dgm:pt modelId="{0FB05088-B625-4FA1-B0FC-14C84D1D876B}" type="pres">
      <dgm:prSet presAssocID="{3B9D859B-34C5-42C5-B85A-E5E5437988BE}" presName="parTx" presStyleLbl="revTx" presStyleIdx="4" presStyleCnt="5">
        <dgm:presLayoutVars>
          <dgm:chMax val="0"/>
          <dgm:chPref val="0"/>
        </dgm:presLayoutVars>
      </dgm:prSet>
      <dgm:spPr/>
    </dgm:pt>
  </dgm:ptLst>
  <dgm:cxnLst>
    <dgm:cxn modelId="{88CC2700-D2D2-47C9-8475-195687788B90}" srcId="{1DF2803A-AA27-4EC9-88AA-564BF652151B}" destId="{3B9D859B-34C5-42C5-B85A-E5E5437988BE}" srcOrd="4" destOrd="0" parTransId="{DF63ACBB-A20D-4E85-A616-463BDD7B78B7}" sibTransId="{F2767F88-BE95-4D08-9F9F-414CEDBBD291}"/>
    <dgm:cxn modelId="{4A44843B-5F99-432A-91D6-BB7F7B4E12F0}" type="presOf" srcId="{DD0DD53A-E31D-46EF-ABFB-AA6496D47D68}" destId="{9DA9A6C6-8DDA-4415-856A-FE7BF9AB23CF}" srcOrd="0" destOrd="0" presId="urn:microsoft.com/office/officeart/2018/2/layout/IconVerticalSolidList"/>
    <dgm:cxn modelId="{523A9D51-A1DB-4BD6-8A43-A15483DAC4E7}" srcId="{1DF2803A-AA27-4EC9-88AA-564BF652151B}" destId="{BB8D585E-6939-4AB0-9B12-C8CF9C6727AC}" srcOrd="2" destOrd="0" parTransId="{52D4D991-6114-44DC-AC25-798C0EBA45C5}" sibTransId="{A8A211CB-6556-4C6C-82F7-BA805BC272E0}"/>
    <dgm:cxn modelId="{2B464767-F7AD-4291-8E29-8EAE91D81562}" type="presOf" srcId="{367F3CCD-2724-4FCA-8B9E-F1D7259852D1}" destId="{AAD9F9A8-D304-4D1D-A777-BCE8642EBB72}" srcOrd="0" destOrd="0" presId="urn:microsoft.com/office/officeart/2018/2/layout/IconVerticalSolidList"/>
    <dgm:cxn modelId="{63E2D0A3-2F6A-4503-BCE4-88440BBA0F48}" type="presOf" srcId="{3B9D859B-34C5-42C5-B85A-E5E5437988BE}" destId="{0FB05088-B625-4FA1-B0FC-14C84D1D876B}" srcOrd="0" destOrd="0" presId="urn:microsoft.com/office/officeart/2018/2/layout/IconVerticalSolidList"/>
    <dgm:cxn modelId="{E4897BBA-EBD0-41EE-8B3D-318C21A69BDC}" type="presOf" srcId="{1DF2803A-AA27-4EC9-88AA-564BF652151B}" destId="{F3F86D4E-EAF9-4A87-B027-A590210BB469}" srcOrd="0" destOrd="0" presId="urn:microsoft.com/office/officeart/2018/2/layout/IconVerticalSolidList"/>
    <dgm:cxn modelId="{71F4F4BA-67D4-4F08-9DF2-B95952BA369C}" type="presOf" srcId="{BB8D585E-6939-4AB0-9B12-C8CF9C6727AC}" destId="{F9B84802-091F-4996-B282-49DFBE0647B1}" srcOrd="0" destOrd="0" presId="urn:microsoft.com/office/officeart/2018/2/layout/IconVerticalSolidList"/>
    <dgm:cxn modelId="{394BDFCC-5E02-41FE-B831-17DEBA223D15}" srcId="{1DF2803A-AA27-4EC9-88AA-564BF652151B}" destId="{2573F161-F32D-4B55-81E3-3C9A4A55500D}" srcOrd="3" destOrd="0" parTransId="{5294C310-AB05-44C8-A192-7F919EA89D64}" sibTransId="{C3AB71F3-5242-49B9-81F7-E3D1A2C208AC}"/>
    <dgm:cxn modelId="{87B7B4D6-5027-4140-AC56-5D52166D4C3D}" type="presOf" srcId="{2573F161-F32D-4B55-81E3-3C9A4A55500D}" destId="{C1EDA343-742B-43EF-9EF4-2B3514E720DF}" srcOrd="0" destOrd="0" presId="urn:microsoft.com/office/officeart/2018/2/layout/IconVerticalSolidList"/>
    <dgm:cxn modelId="{4DC27DDB-30A3-400C-916D-9E4EB5CB5E20}" srcId="{1DF2803A-AA27-4EC9-88AA-564BF652151B}" destId="{DD0DD53A-E31D-46EF-ABFB-AA6496D47D68}" srcOrd="0" destOrd="0" parTransId="{FEFB4089-FF8E-47C9-857D-DC9EFF3D0605}" sibTransId="{ED1B4CCD-8AB1-4BD8-A7A3-44D7106BA19B}"/>
    <dgm:cxn modelId="{D80145F6-F0D3-4F9E-9872-6DB8ACDBD028}" srcId="{1DF2803A-AA27-4EC9-88AA-564BF652151B}" destId="{367F3CCD-2724-4FCA-8B9E-F1D7259852D1}" srcOrd="1" destOrd="0" parTransId="{D5F235D1-D12C-48E0-BBD7-F1764015FADD}" sibTransId="{DC6C4301-3914-4436-B74B-4BA9763BA0AE}"/>
    <dgm:cxn modelId="{44FB0E0E-3650-4B8A-B4F2-2FF67C87F533}" type="presParOf" srcId="{F3F86D4E-EAF9-4A87-B027-A590210BB469}" destId="{37D3ABB1-F593-4D7D-A8D3-99B247E40275}" srcOrd="0" destOrd="0" presId="urn:microsoft.com/office/officeart/2018/2/layout/IconVerticalSolidList"/>
    <dgm:cxn modelId="{6CE1767C-C08D-43EF-8633-6457147F9300}" type="presParOf" srcId="{37D3ABB1-F593-4D7D-A8D3-99B247E40275}" destId="{3FE11AC0-A977-4BED-8CA1-F67D73CD76A2}" srcOrd="0" destOrd="0" presId="urn:microsoft.com/office/officeart/2018/2/layout/IconVerticalSolidList"/>
    <dgm:cxn modelId="{C56F57F0-950B-44C1-9785-AF1A3F39A430}" type="presParOf" srcId="{37D3ABB1-F593-4D7D-A8D3-99B247E40275}" destId="{3E25C127-2E7C-42F6-A197-47D6FC8DBA01}" srcOrd="1" destOrd="0" presId="urn:microsoft.com/office/officeart/2018/2/layout/IconVerticalSolidList"/>
    <dgm:cxn modelId="{A15F49B5-5B6B-4447-9956-AE36C4289F86}" type="presParOf" srcId="{37D3ABB1-F593-4D7D-A8D3-99B247E40275}" destId="{787F37AA-4706-4369-909A-717D9498ECED}" srcOrd="2" destOrd="0" presId="urn:microsoft.com/office/officeart/2018/2/layout/IconVerticalSolidList"/>
    <dgm:cxn modelId="{603770B1-68CB-4AF1-AFAB-D027604CE999}" type="presParOf" srcId="{37D3ABB1-F593-4D7D-A8D3-99B247E40275}" destId="{9DA9A6C6-8DDA-4415-856A-FE7BF9AB23CF}" srcOrd="3" destOrd="0" presId="urn:microsoft.com/office/officeart/2018/2/layout/IconVerticalSolidList"/>
    <dgm:cxn modelId="{E6815915-BB4C-490B-B83E-0CB0B6394330}" type="presParOf" srcId="{F3F86D4E-EAF9-4A87-B027-A590210BB469}" destId="{32816792-0E0D-4E99-A6F0-5DB1A652B62C}" srcOrd="1" destOrd="0" presId="urn:microsoft.com/office/officeart/2018/2/layout/IconVerticalSolidList"/>
    <dgm:cxn modelId="{1B2F34D2-C6AE-4E56-9A3F-5519C6324A97}" type="presParOf" srcId="{F3F86D4E-EAF9-4A87-B027-A590210BB469}" destId="{972032B4-D551-41DF-B2CD-BA5476EEA03C}" srcOrd="2" destOrd="0" presId="urn:microsoft.com/office/officeart/2018/2/layout/IconVerticalSolidList"/>
    <dgm:cxn modelId="{45D56C0C-3D08-40F4-8010-966AD4EA95DF}" type="presParOf" srcId="{972032B4-D551-41DF-B2CD-BA5476EEA03C}" destId="{C2CA4BDC-7674-4855-AA43-300FC4255106}" srcOrd="0" destOrd="0" presId="urn:microsoft.com/office/officeart/2018/2/layout/IconVerticalSolidList"/>
    <dgm:cxn modelId="{3BC69E34-B22C-470F-9E41-7DC37594582C}" type="presParOf" srcId="{972032B4-D551-41DF-B2CD-BA5476EEA03C}" destId="{BBE1B0F7-9940-486C-9041-BDC31E9433C0}" srcOrd="1" destOrd="0" presId="urn:microsoft.com/office/officeart/2018/2/layout/IconVerticalSolidList"/>
    <dgm:cxn modelId="{8F3E011B-AC48-4148-84C4-8792533A2BFC}" type="presParOf" srcId="{972032B4-D551-41DF-B2CD-BA5476EEA03C}" destId="{01E4FF77-88E0-4DB8-9816-77E71E65964D}" srcOrd="2" destOrd="0" presId="urn:microsoft.com/office/officeart/2018/2/layout/IconVerticalSolidList"/>
    <dgm:cxn modelId="{495DEAB7-0072-47AD-B708-2D5E39E1395A}" type="presParOf" srcId="{972032B4-D551-41DF-B2CD-BA5476EEA03C}" destId="{AAD9F9A8-D304-4D1D-A777-BCE8642EBB72}" srcOrd="3" destOrd="0" presId="urn:microsoft.com/office/officeart/2018/2/layout/IconVerticalSolidList"/>
    <dgm:cxn modelId="{4F1F60BC-EC26-42E1-9E3F-A474D22D8C50}" type="presParOf" srcId="{F3F86D4E-EAF9-4A87-B027-A590210BB469}" destId="{346183C5-AE0C-4EEC-8269-B15F35850CEF}" srcOrd="3" destOrd="0" presId="urn:microsoft.com/office/officeart/2018/2/layout/IconVerticalSolidList"/>
    <dgm:cxn modelId="{4D7B0F80-F790-4B48-8EBE-392BB16BA70A}" type="presParOf" srcId="{F3F86D4E-EAF9-4A87-B027-A590210BB469}" destId="{7A027D79-4100-4EC0-99B8-61848E78E528}" srcOrd="4" destOrd="0" presId="urn:microsoft.com/office/officeart/2018/2/layout/IconVerticalSolidList"/>
    <dgm:cxn modelId="{1188251E-AA48-4316-9757-CDB91F28BA72}" type="presParOf" srcId="{7A027D79-4100-4EC0-99B8-61848E78E528}" destId="{F6EDAB73-1680-44B1-8C5B-94AB67065013}" srcOrd="0" destOrd="0" presId="urn:microsoft.com/office/officeart/2018/2/layout/IconVerticalSolidList"/>
    <dgm:cxn modelId="{0951E7C4-08E9-4C86-9E42-647836868390}" type="presParOf" srcId="{7A027D79-4100-4EC0-99B8-61848E78E528}" destId="{DA751B38-FA6F-470B-97A8-966D0042ADDC}" srcOrd="1" destOrd="0" presId="urn:microsoft.com/office/officeart/2018/2/layout/IconVerticalSolidList"/>
    <dgm:cxn modelId="{B3A06289-FD5C-470E-8AFF-FF217BFDAA28}" type="presParOf" srcId="{7A027D79-4100-4EC0-99B8-61848E78E528}" destId="{9294BC7C-D12F-41A0-897C-B0751C54D327}" srcOrd="2" destOrd="0" presId="urn:microsoft.com/office/officeart/2018/2/layout/IconVerticalSolidList"/>
    <dgm:cxn modelId="{C234F839-0385-4BA0-BD08-0B106754EC8E}" type="presParOf" srcId="{7A027D79-4100-4EC0-99B8-61848E78E528}" destId="{F9B84802-091F-4996-B282-49DFBE0647B1}" srcOrd="3" destOrd="0" presId="urn:microsoft.com/office/officeart/2018/2/layout/IconVerticalSolidList"/>
    <dgm:cxn modelId="{DB31EEB2-C1DF-445C-90DD-2FE38539D7D1}" type="presParOf" srcId="{F3F86D4E-EAF9-4A87-B027-A590210BB469}" destId="{AC41306F-CE00-4EBD-9B05-9E9BEEFBDA58}" srcOrd="5" destOrd="0" presId="urn:microsoft.com/office/officeart/2018/2/layout/IconVerticalSolidList"/>
    <dgm:cxn modelId="{5D78D1AF-2649-4A4F-B2BD-E804B375443E}" type="presParOf" srcId="{F3F86D4E-EAF9-4A87-B027-A590210BB469}" destId="{F3314F08-6C35-450E-A855-A7B3C0123636}" srcOrd="6" destOrd="0" presId="urn:microsoft.com/office/officeart/2018/2/layout/IconVerticalSolidList"/>
    <dgm:cxn modelId="{EC099210-3C87-4C6C-B70D-8ACDE5705C40}" type="presParOf" srcId="{F3314F08-6C35-450E-A855-A7B3C0123636}" destId="{CB019EC5-23EB-426B-AEAE-A55078028CCA}" srcOrd="0" destOrd="0" presId="urn:microsoft.com/office/officeart/2018/2/layout/IconVerticalSolidList"/>
    <dgm:cxn modelId="{826E0758-74FB-4AC6-8FBD-2F1791D0E922}" type="presParOf" srcId="{F3314F08-6C35-450E-A855-A7B3C0123636}" destId="{632D1AD8-5227-4813-B0F9-A543FF9A37A8}" srcOrd="1" destOrd="0" presId="urn:microsoft.com/office/officeart/2018/2/layout/IconVerticalSolidList"/>
    <dgm:cxn modelId="{A81F333F-5599-4A96-9B94-FD441305C3F1}" type="presParOf" srcId="{F3314F08-6C35-450E-A855-A7B3C0123636}" destId="{64FB3192-66AD-4737-A418-D8A3C4C4D77B}" srcOrd="2" destOrd="0" presId="urn:microsoft.com/office/officeart/2018/2/layout/IconVerticalSolidList"/>
    <dgm:cxn modelId="{D1CE4A66-E945-41F9-AB83-25E7D862F9B6}" type="presParOf" srcId="{F3314F08-6C35-450E-A855-A7B3C0123636}" destId="{C1EDA343-742B-43EF-9EF4-2B3514E720DF}" srcOrd="3" destOrd="0" presId="urn:microsoft.com/office/officeart/2018/2/layout/IconVerticalSolidList"/>
    <dgm:cxn modelId="{B8991A4C-8EAC-45C2-8E3F-EF7797D87EE3}" type="presParOf" srcId="{F3F86D4E-EAF9-4A87-B027-A590210BB469}" destId="{2C265CBD-F8AC-4FD2-83BD-AB41C5141F59}" srcOrd="7" destOrd="0" presId="urn:microsoft.com/office/officeart/2018/2/layout/IconVerticalSolidList"/>
    <dgm:cxn modelId="{575FC85E-1137-4DDA-BE96-BF96C8B48050}" type="presParOf" srcId="{F3F86D4E-EAF9-4A87-B027-A590210BB469}" destId="{E3DB678B-B8BE-423B-9ABB-C9900BE14E3B}" srcOrd="8" destOrd="0" presId="urn:microsoft.com/office/officeart/2018/2/layout/IconVerticalSolidList"/>
    <dgm:cxn modelId="{2501180B-5458-4B46-8DCB-5473607A7EA9}" type="presParOf" srcId="{E3DB678B-B8BE-423B-9ABB-C9900BE14E3B}" destId="{82BD4882-7362-4601-9E14-F321DBC1DD56}" srcOrd="0" destOrd="0" presId="urn:microsoft.com/office/officeart/2018/2/layout/IconVerticalSolidList"/>
    <dgm:cxn modelId="{9C359A94-7180-442B-8C8F-842BEE4B9C5C}" type="presParOf" srcId="{E3DB678B-B8BE-423B-9ABB-C9900BE14E3B}" destId="{DC7658BF-3872-4235-836C-1CC87C87D355}" srcOrd="1" destOrd="0" presId="urn:microsoft.com/office/officeart/2018/2/layout/IconVerticalSolidList"/>
    <dgm:cxn modelId="{9A630E98-B915-4E4E-9E85-897EF96D7996}" type="presParOf" srcId="{E3DB678B-B8BE-423B-9ABB-C9900BE14E3B}" destId="{F17F65A7-D39A-4CDB-95E9-82127B2F06A1}" srcOrd="2" destOrd="0" presId="urn:microsoft.com/office/officeart/2018/2/layout/IconVerticalSolidList"/>
    <dgm:cxn modelId="{DA2B2E50-EB92-4AE8-B4CF-9688B15E880A}" type="presParOf" srcId="{E3DB678B-B8BE-423B-9ABB-C9900BE14E3B}" destId="{0FB05088-B625-4FA1-B0FC-14C84D1D876B}" srcOrd="3" destOrd="0" presId="urn:microsoft.com/office/officeart/2018/2/layout/IconVerticalSoli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E11AC0-A977-4BED-8CA1-F67D73CD76A2}">
      <dsp:nvSpPr>
        <dsp:cNvPr id="0" name=""/>
        <dsp:cNvSpPr/>
      </dsp:nvSpPr>
      <dsp:spPr>
        <a:xfrm>
          <a:off x="0" y="5157"/>
          <a:ext cx="6501018" cy="10986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25C127-2E7C-42F6-A197-47D6FC8DBA01}">
      <dsp:nvSpPr>
        <dsp:cNvPr id="0" name=""/>
        <dsp:cNvSpPr/>
      </dsp:nvSpPr>
      <dsp:spPr>
        <a:xfrm>
          <a:off x="332337" y="252351"/>
          <a:ext cx="604250" cy="6042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DA9A6C6-8DDA-4415-856A-FE7BF9AB23CF}">
      <dsp:nvSpPr>
        <dsp:cNvPr id="0" name=""/>
        <dsp:cNvSpPr/>
      </dsp:nvSpPr>
      <dsp:spPr>
        <a:xfrm>
          <a:off x="1268925" y="5157"/>
          <a:ext cx="5232092" cy="1098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72" tIns="116272" rIns="116272" bIns="116272" numCol="1" spcCol="1270" anchor="ctr" anchorCtr="0">
          <a:noAutofit/>
        </a:bodyPr>
        <a:lstStyle/>
        <a:p>
          <a:pPr marL="0" lvl="0" indent="0" algn="l" defTabSz="800100">
            <a:lnSpc>
              <a:spcPct val="90000"/>
            </a:lnSpc>
            <a:spcBef>
              <a:spcPct val="0"/>
            </a:spcBef>
            <a:spcAft>
              <a:spcPct val="35000"/>
            </a:spcAft>
            <a:buNone/>
          </a:pPr>
          <a:r>
            <a:rPr lang="en-US" sz="1800" kern="1200" dirty="0"/>
            <a:t>Always keep in mind that </a:t>
          </a:r>
          <a:r>
            <a:rPr lang="en-US" sz="1800" i="1" kern="1200" dirty="0"/>
            <a:t>having </a:t>
          </a:r>
          <a:r>
            <a:rPr lang="en-US" sz="1800" kern="1200" dirty="0"/>
            <a:t>discretion is not enough.  They must USE it.</a:t>
          </a:r>
        </a:p>
      </dsp:txBody>
      <dsp:txXfrm>
        <a:off x="1268925" y="5157"/>
        <a:ext cx="5232092" cy="1098636"/>
      </dsp:txXfrm>
    </dsp:sp>
    <dsp:sp modelId="{C2CA4BDC-7674-4855-AA43-300FC4255106}">
      <dsp:nvSpPr>
        <dsp:cNvPr id="0" name=""/>
        <dsp:cNvSpPr/>
      </dsp:nvSpPr>
      <dsp:spPr>
        <a:xfrm>
          <a:off x="0" y="1378453"/>
          <a:ext cx="6501018" cy="109863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E1B0F7-9940-486C-9041-BDC31E9433C0}">
      <dsp:nvSpPr>
        <dsp:cNvPr id="0" name=""/>
        <dsp:cNvSpPr/>
      </dsp:nvSpPr>
      <dsp:spPr>
        <a:xfrm>
          <a:off x="332337" y="1625647"/>
          <a:ext cx="604250" cy="6042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AD9F9A8-D304-4D1D-A777-BCE8642EBB72}">
      <dsp:nvSpPr>
        <dsp:cNvPr id="0" name=""/>
        <dsp:cNvSpPr/>
      </dsp:nvSpPr>
      <dsp:spPr>
        <a:xfrm>
          <a:off x="1268925" y="1378453"/>
          <a:ext cx="5232092" cy="1098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72" tIns="116272" rIns="116272" bIns="116272" numCol="1" spcCol="1270" anchor="ctr" anchorCtr="0">
          <a:noAutofit/>
        </a:bodyPr>
        <a:lstStyle/>
        <a:p>
          <a:pPr marL="0" lvl="0" indent="0" algn="l" defTabSz="800100">
            <a:lnSpc>
              <a:spcPct val="90000"/>
            </a:lnSpc>
            <a:spcBef>
              <a:spcPct val="0"/>
            </a:spcBef>
            <a:spcAft>
              <a:spcPct val="35000"/>
            </a:spcAft>
            <a:buNone/>
          </a:pPr>
          <a:r>
            <a:rPr lang="en-US" sz="1800" kern="1200" dirty="0"/>
            <a:t>Keep an eye out for “rubber stamp” or “automatic pilot” type decisions.</a:t>
          </a:r>
        </a:p>
      </dsp:txBody>
      <dsp:txXfrm>
        <a:off x="1268925" y="1378453"/>
        <a:ext cx="5232092" cy="1098636"/>
      </dsp:txXfrm>
    </dsp:sp>
    <dsp:sp modelId="{F6EDAB73-1680-44B1-8C5B-94AB67065013}">
      <dsp:nvSpPr>
        <dsp:cNvPr id="0" name=""/>
        <dsp:cNvSpPr/>
      </dsp:nvSpPr>
      <dsp:spPr>
        <a:xfrm>
          <a:off x="0" y="2751749"/>
          <a:ext cx="6501018" cy="109863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751B38-FA6F-470B-97A8-966D0042ADDC}">
      <dsp:nvSpPr>
        <dsp:cNvPr id="0" name=""/>
        <dsp:cNvSpPr/>
      </dsp:nvSpPr>
      <dsp:spPr>
        <a:xfrm>
          <a:off x="332337" y="2998942"/>
          <a:ext cx="604250" cy="6042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9B84802-091F-4996-B282-49DFBE0647B1}">
      <dsp:nvSpPr>
        <dsp:cNvPr id="0" name=""/>
        <dsp:cNvSpPr/>
      </dsp:nvSpPr>
      <dsp:spPr>
        <a:xfrm>
          <a:off x="1268925" y="2751749"/>
          <a:ext cx="5232092" cy="1098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72" tIns="116272" rIns="116272" bIns="116272" numCol="1" spcCol="1270" anchor="ctr" anchorCtr="0">
          <a:noAutofit/>
        </a:bodyPr>
        <a:lstStyle/>
        <a:p>
          <a:pPr marL="0" lvl="0" indent="0" algn="l" defTabSz="711200">
            <a:lnSpc>
              <a:spcPct val="90000"/>
            </a:lnSpc>
            <a:spcBef>
              <a:spcPct val="0"/>
            </a:spcBef>
            <a:spcAft>
              <a:spcPct val="35000"/>
            </a:spcAft>
            <a:buNone/>
          </a:pPr>
          <a:r>
            <a:rPr lang="en-US" sz="1600" kern="1200" dirty="0"/>
            <a:t>At deposition, home in on what meetings were had, or how the governmental actor went about choosing option A and discarding </a:t>
          </a:r>
          <a:r>
            <a:rPr lang="en-US" sz="1800" kern="1200" dirty="0"/>
            <a:t>option B.  </a:t>
          </a:r>
        </a:p>
      </dsp:txBody>
      <dsp:txXfrm>
        <a:off x="1268925" y="2751749"/>
        <a:ext cx="5232092" cy="1098636"/>
      </dsp:txXfrm>
    </dsp:sp>
    <dsp:sp modelId="{CB019EC5-23EB-426B-AEAE-A55078028CCA}">
      <dsp:nvSpPr>
        <dsp:cNvPr id="0" name=""/>
        <dsp:cNvSpPr/>
      </dsp:nvSpPr>
      <dsp:spPr>
        <a:xfrm>
          <a:off x="0" y="4125045"/>
          <a:ext cx="6501018" cy="10986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2D1AD8-5227-4813-B0F9-A543FF9A37A8}">
      <dsp:nvSpPr>
        <dsp:cNvPr id="0" name=""/>
        <dsp:cNvSpPr/>
      </dsp:nvSpPr>
      <dsp:spPr>
        <a:xfrm>
          <a:off x="332337" y="4372238"/>
          <a:ext cx="604250" cy="6042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1EDA343-742B-43EF-9EF4-2B3514E720DF}">
      <dsp:nvSpPr>
        <dsp:cNvPr id="0" name=""/>
        <dsp:cNvSpPr/>
      </dsp:nvSpPr>
      <dsp:spPr>
        <a:xfrm>
          <a:off x="1268925" y="4125045"/>
          <a:ext cx="5232092" cy="1098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72" tIns="116272" rIns="116272" bIns="116272" numCol="1" spcCol="1270" anchor="ctr" anchorCtr="0">
          <a:noAutofit/>
        </a:bodyPr>
        <a:lstStyle/>
        <a:p>
          <a:pPr marL="0" lvl="0" indent="0" algn="l" defTabSz="666750">
            <a:lnSpc>
              <a:spcPct val="90000"/>
            </a:lnSpc>
            <a:spcBef>
              <a:spcPct val="0"/>
            </a:spcBef>
            <a:spcAft>
              <a:spcPct val="35000"/>
            </a:spcAft>
            <a:buNone/>
          </a:pPr>
          <a:r>
            <a:rPr lang="en-US" sz="1500" kern="1200" dirty="0"/>
            <a:t>Ask for all meeting notes or correspondence regarding the decision.</a:t>
          </a:r>
        </a:p>
      </dsp:txBody>
      <dsp:txXfrm>
        <a:off x="1268925" y="4125045"/>
        <a:ext cx="5232092" cy="1098636"/>
      </dsp:txXfrm>
    </dsp:sp>
    <dsp:sp modelId="{82BD4882-7362-4601-9E14-F321DBC1DD56}">
      <dsp:nvSpPr>
        <dsp:cNvPr id="0" name=""/>
        <dsp:cNvSpPr/>
      </dsp:nvSpPr>
      <dsp:spPr>
        <a:xfrm>
          <a:off x="0" y="5498341"/>
          <a:ext cx="6501018" cy="109863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7658BF-3872-4235-836C-1CC87C87D355}">
      <dsp:nvSpPr>
        <dsp:cNvPr id="0" name=""/>
        <dsp:cNvSpPr/>
      </dsp:nvSpPr>
      <dsp:spPr>
        <a:xfrm>
          <a:off x="332337" y="5745534"/>
          <a:ext cx="604250" cy="60425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FB05088-B625-4FA1-B0FC-14C84D1D876B}">
      <dsp:nvSpPr>
        <dsp:cNvPr id="0" name=""/>
        <dsp:cNvSpPr/>
      </dsp:nvSpPr>
      <dsp:spPr>
        <a:xfrm>
          <a:off x="1268925" y="5498341"/>
          <a:ext cx="5232092" cy="1098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72" tIns="116272" rIns="116272" bIns="116272" numCol="1" spcCol="1270" anchor="ctr" anchorCtr="0">
          <a:noAutofit/>
        </a:bodyPr>
        <a:lstStyle/>
        <a:p>
          <a:pPr marL="0" lvl="0" indent="0" algn="l" defTabSz="666750">
            <a:lnSpc>
              <a:spcPct val="90000"/>
            </a:lnSpc>
            <a:spcBef>
              <a:spcPct val="0"/>
            </a:spcBef>
            <a:spcAft>
              <a:spcPct val="35000"/>
            </a:spcAft>
            <a:buNone/>
          </a:pPr>
          <a:r>
            <a:rPr lang="en-US" sz="1500" kern="1200" dirty="0"/>
            <a:t>If the decision was spur of the moment, try to get the government employee to admit he “gave it no thought” or did not otherwise consider the options.</a:t>
          </a:r>
        </a:p>
      </dsp:txBody>
      <dsp:txXfrm>
        <a:off x="1268925" y="5498341"/>
        <a:ext cx="5232092" cy="109863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parTxLTRAlign" val="l"/>
            <dgm:param type="parTxRTLAlign" val="r"/>
            <dgm:param type="shpTxLTRAlignCh" val="l"/>
            <dgm:param type="shpTxRTLAlignCh" val="r"/>
            <dgm:param type="txAnchorVert" val="mid"/>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parTxLTRAlign" val="l"/>
                <dgm:param type="parTxRTLAlign" val="r"/>
                <dgm:param type="shpTxLTRAlignCh" val="l"/>
                <dgm:param type="shpTxRTLAlignCh" val="r"/>
                <dgm:param type="stBulletLvl" val="0"/>
                <dgm:param type="txAnchorVertCh" val="mid"/>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26B288D1-62D6-4572-8D02-7F6C0000605F}"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26B288D1-62D6-4572-8D02-7F6C0000605F}"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7" name="Date Placeholder 4"/>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26B288D1-62D6-4572-8D02-7F6C0000605F}"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26B288D1-62D6-4572-8D02-7F6C0000605F}"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endParaRPr lang="en-US"/>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90204"/>
                <a:ea typeface="+mj-ea"/>
                <a:cs typeface="+mj-cs"/>
              </a:defRPr>
            </a:lvl1pPr>
          </a:lstStyle>
          <a:p>
            <a:pPr lvl="0"/>
            <a:r>
              <a:rPr lang="en-US" dirty="0"/>
              <a:t>“</a:t>
            </a:r>
            <a:endParaRPr lang="en-US" dirty="0"/>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90204"/>
                <a:ea typeface="+mj-ea"/>
                <a:cs typeface="+mj-cs"/>
              </a:defRPr>
            </a:lvl1pPr>
          </a:lstStyle>
          <a:p>
            <a:pPr lvl="0"/>
            <a:r>
              <a:rPr lang="en-US" dirty="0"/>
              <a:t>”</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26B288D1-62D6-4572-8D02-7F6C000060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8F470B-CC9E-4FA9-884E-00E96BFDD1B2}"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4.png"/><Relationship Id="rId20" Type="http://schemas.openxmlformats.org/officeDocument/2006/relationships/image" Target="../media/image3.png"/><Relationship Id="rId2" Type="http://schemas.openxmlformats.org/officeDocument/2006/relationships/slideLayout" Target="../slideLayouts/slideLayout2.xml"/><Relationship Id="rId19" Type="http://schemas.openxmlformats.org/officeDocument/2006/relationships/image" Target="../media/image2.png"/><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8">
            <a:extLst>
              <a:ext uri="{28A0092B-C50C-407E-A947-70E740481C1C}">
                <a14:useLocalDpi xmlns:a14="http://schemas.microsoft.com/office/drawing/2010/main" val="0"/>
              </a:ext>
            </a:extLst>
          </a:blip>
          <a:srcRect l="3613"/>
          <a:stretch>
            <a:fillRect/>
          </a:stretch>
        </p:blipFill>
        <p:spPr>
          <a:xfrm>
            <a:off x="0" y="2669685"/>
            <a:ext cx="4037012" cy="4188315"/>
          </a:xfrm>
          <a:prstGeom prst="rect">
            <a:avLst/>
          </a:prstGeom>
        </p:spPr>
      </p:pic>
      <p:pic>
        <p:nvPicPr>
          <p:cNvPr id="7" name="Picture 6"/>
          <p:cNvPicPr>
            <a:picLocks noChangeAspect="1"/>
          </p:cNvPicPr>
          <p:nvPr/>
        </p:nvPicPr>
        <p:blipFill rotWithShape="1">
          <a:blip r:embed="rId19">
            <a:extLst>
              <a:ext uri="{28A0092B-C50C-407E-A947-70E740481C1C}">
                <a14:useLocalDpi xmlns:a14="http://schemas.microsoft.com/office/drawing/2010/main" val="0"/>
              </a:ext>
            </a:extLst>
          </a:blip>
          <a:srcRect l="35640"/>
          <a:stretch>
            <a:fill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0">
            <a:extLst>
              <a:ext uri="{28A0092B-C50C-407E-A947-70E740481C1C}">
                <a14:useLocalDpi xmlns:a14="http://schemas.microsoft.com/office/drawing/2010/main" val="0"/>
              </a:ext>
            </a:extLst>
          </a:blip>
          <a:srcRect t="28813"/>
          <a:stretch>
            <a:fillRect/>
          </a:stretch>
        </p:blipFill>
        <p:spPr>
          <a:xfrm>
            <a:off x="7999412" y="0"/>
            <a:ext cx="1603387" cy="1141407"/>
          </a:xfrm>
          <a:prstGeom prst="rect">
            <a:avLst/>
          </a:prstGeom>
        </p:spPr>
      </p:pic>
      <p:pic>
        <p:nvPicPr>
          <p:cNvPr id="10" name="Picture 9"/>
          <p:cNvPicPr>
            <a:picLocks noChangeAspect="1"/>
          </p:cNvPicPr>
          <p:nvPr/>
        </p:nvPicPr>
        <p:blipFill rotWithShape="1">
          <a:blip r:embed="rId21">
            <a:extLst>
              <a:ext uri="{28A0092B-C50C-407E-A947-70E740481C1C}">
                <a14:useLocalDpi xmlns:a14="http://schemas.microsoft.com/office/drawing/2010/main" val="0"/>
              </a:ext>
            </a:extLst>
          </a:blip>
          <a:srcRect b="23320"/>
          <a:stretch>
            <a:fill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6B288D1-62D6-4572-8D02-7F6C0000605F}" type="datetimeFigureOut">
              <a:rPr lang="en-US" smtClean="0"/>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8F470B-CC9E-4FA9-884E-00E96BFDD1B2}"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emf"/><Relationship Id="rId1"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91229"/>
            <a:ext cx="9144000" cy="2433481"/>
          </a:xfrm>
        </p:spPr>
        <p:txBody>
          <a:bodyPr>
            <a:noAutofit/>
          </a:bodyPr>
          <a:lstStyle/>
          <a:p>
            <a:pPr marL="0" marR="142875" algn="ctr">
              <a:spcBef>
                <a:spcPts val="0"/>
              </a:spcBef>
              <a:spcAft>
                <a:spcPts val="0"/>
              </a:spcAft>
            </a:pPr>
            <a:r>
              <a:rPr lang="en-US" sz="4800" b="1" dirty="0">
                <a:solidFill>
                  <a:schemeClr val="bg1"/>
                </a:solidFill>
                <a:latin typeface="Times New Roman" panose="02020503050405090304" pitchFamily="18" charset="0"/>
                <a:ea typeface="Times New Roman" panose="02020503050405090304" pitchFamily="18" charset="0"/>
                <a:cs typeface="Times New Roman" panose="02020503050405090304" pitchFamily="18" charset="0"/>
              </a:rPr>
              <a:t>H</a:t>
            </a:r>
            <a:r>
              <a:rPr lang="en-US" sz="4800" b="1"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OW TO DEFEAT THE GOVERNMENTAL</a:t>
            </a:r>
            <a:br>
              <a:rPr lang="en-US" sz="4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br>
            <a:r>
              <a:rPr lang="en-US" sz="4800" b="1"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IMMUNITY DEFENSE</a:t>
            </a:r>
            <a:endParaRPr lang="en-US" sz="4800" dirty="0">
              <a:solidFill>
                <a:schemeClr val="bg1"/>
              </a:solidFill>
              <a:latin typeface="Times New Roman" panose="02020503050405090304" pitchFamily="18" charset="0"/>
              <a:cs typeface="Times New Roman" panose="02020503050405090304" pitchFamily="18" charset="0"/>
            </a:endParaRPr>
          </a:p>
        </p:txBody>
      </p:sp>
      <p:sp>
        <p:nvSpPr>
          <p:cNvPr id="3" name="Subtitle 2"/>
          <p:cNvSpPr>
            <a:spLocks noGrp="1"/>
          </p:cNvSpPr>
          <p:nvPr>
            <p:ph type="subTitle" idx="1"/>
          </p:nvPr>
        </p:nvSpPr>
        <p:spPr>
          <a:xfrm>
            <a:off x="1524000" y="5098473"/>
            <a:ext cx="9144000" cy="1627909"/>
          </a:xfrm>
        </p:spPr>
        <p:txBody>
          <a:bodyPr>
            <a:normAutofit lnSpcReduction="10000"/>
          </a:bodyPr>
          <a:lstStyle/>
          <a:p>
            <a:pPr algn="ctr"/>
            <a:endParaRPr lang="en-US" dirty="0"/>
          </a:p>
          <a:p>
            <a:pPr marL="0" marR="142875" algn="ctr">
              <a:spcBef>
                <a:spcPts val="0"/>
              </a:spcBef>
              <a:spcAft>
                <a:spcPts val="0"/>
              </a:spcAft>
            </a:pPr>
            <a:endParaRPr lang="es-GT"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142875" algn="ctr">
              <a:spcBef>
                <a:spcPts val="0"/>
              </a:spcBef>
              <a:spcAft>
                <a:spcPts val="0"/>
              </a:spcAft>
            </a:pPr>
            <a:r>
              <a:rPr lang="es-GT"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rPr>
              <a:t>Michael G. Bersani, Esq.</a:t>
            </a:r>
            <a:endParaRPr lang="en-US"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142875" algn="ctr">
              <a:spcBef>
                <a:spcPts val="0"/>
              </a:spcBef>
              <a:spcAft>
                <a:spcPts val="0"/>
              </a:spcAft>
            </a:pPr>
            <a:r>
              <a:rPr lang="es-GT"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rPr>
              <a:t>Michaels &amp; Smolak, P.C.</a:t>
            </a:r>
            <a:endParaRPr lang="en-US"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142875" algn="ctr">
              <a:spcBef>
                <a:spcPts val="0"/>
              </a:spcBef>
              <a:spcAft>
                <a:spcPts val="0"/>
              </a:spcAft>
            </a:pPr>
            <a:r>
              <a:rPr lang="es-GT"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rPr>
              <a:t>17 East Genesee Street</a:t>
            </a:r>
            <a:endParaRPr lang="en-US"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142875" algn="ctr">
              <a:spcBef>
                <a:spcPts val="0"/>
              </a:spcBef>
              <a:spcAft>
                <a:spcPts val="0"/>
              </a:spcAft>
            </a:pPr>
            <a:r>
              <a:rPr lang="es-GT"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rPr>
              <a:t>Auburn, New York 13021</a:t>
            </a:r>
            <a:endParaRPr lang="en-US" sz="18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endParaRPr lang="en-US" dirty="0"/>
          </a:p>
        </p:txBody>
      </p:sp>
      <p:sp>
        <p:nvSpPr>
          <p:cNvPr id="5" name="TextBox 4"/>
          <p:cNvSpPr txBox="1"/>
          <p:nvPr/>
        </p:nvSpPr>
        <p:spPr>
          <a:xfrm>
            <a:off x="2458993" y="900544"/>
            <a:ext cx="7453745" cy="646331"/>
          </a:xfrm>
          <a:prstGeom prst="rect">
            <a:avLst/>
          </a:prstGeom>
          <a:noFill/>
        </p:spPr>
        <p:txBody>
          <a:bodyPr wrap="square" rtlCol="0">
            <a:spAutoFit/>
          </a:bodyPr>
          <a:lstStyle/>
          <a:p>
            <a:pPr algn="ctr"/>
            <a:r>
              <a:rPr lang="en-US" dirty="0">
                <a:latin typeface="Times New Roman" panose="02020503050405090304" pitchFamily="18" charset="0"/>
                <a:cs typeface="Times New Roman" panose="02020503050405090304" pitchFamily="18" charset="0"/>
              </a:rPr>
              <a:t>November 11, 2020</a:t>
            </a:r>
            <a:endParaRPr lang="en-US" dirty="0">
              <a:latin typeface="Times New Roman" panose="02020503050405090304" pitchFamily="18" charset="0"/>
              <a:cs typeface="Times New Roman" panose="02020503050405090304" pitchFamily="18" charset="0"/>
            </a:endParaRPr>
          </a:p>
          <a:p>
            <a:pPr algn="ctr"/>
            <a:r>
              <a:rPr lang="en-US" dirty="0">
                <a:latin typeface="Times New Roman" panose="02020503050405090304" pitchFamily="18" charset="0"/>
                <a:cs typeface="Times New Roman" panose="02020503050405090304" pitchFamily="18" charset="0"/>
              </a:rPr>
              <a:t>New York State Academy of Trial Lawyers Presents:</a:t>
            </a:r>
            <a:endParaRPr lang="en-US" dirty="0"/>
          </a:p>
        </p:txBody>
      </p:sp>
      <p:sp>
        <p:nvSpPr>
          <p:cNvPr id="6" name="TextBox 5"/>
          <p:cNvSpPr txBox="1"/>
          <p:nvPr/>
        </p:nvSpPr>
        <p:spPr>
          <a:xfrm>
            <a:off x="5167746" y="4655127"/>
            <a:ext cx="2680853" cy="646331"/>
          </a:xfrm>
          <a:prstGeom prst="rect">
            <a:avLst/>
          </a:prstGeom>
          <a:noFill/>
        </p:spPr>
        <p:txBody>
          <a:bodyPr wrap="square" rtlCol="0">
            <a:spAutoFit/>
          </a:bodyPr>
          <a:lstStyle/>
          <a:p>
            <a:r>
              <a:rPr lang="en-US" dirty="0"/>
              <a:t>Created and presented by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085" y="669703"/>
            <a:ext cx="3986156" cy="1372039"/>
          </a:xfrm>
        </p:spPr>
        <p:txBody>
          <a:bodyPr anchor="b">
            <a:normAutofit/>
          </a:bodyPr>
          <a:lstStyle/>
          <a:p>
            <a:pPr algn="ctr"/>
            <a:r>
              <a:rPr lang="es-GT" sz="4000" b="1" dirty="0">
                <a:solidFill>
                  <a:schemeClr val="accent2"/>
                </a:solidFill>
                <a:effectLst/>
                <a:latin typeface="Garamond" panose="02020404030301010803" pitchFamily="18" charset="0"/>
                <a:ea typeface="Calibri" panose="020F0502020204030204" pitchFamily="34" charset="0"/>
                <a:cs typeface="Times New Roman" panose="02020503050405090304" pitchFamily="18" charset="0"/>
              </a:rPr>
              <a:t>ENGLISH COMMON LAW</a:t>
            </a:r>
            <a:endParaRPr lang="en-US" sz="4000" dirty="0">
              <a:solidFill>
                <a:schemeClr val="accent2"/>
              </a:solidFill>
            </a:endParaRPr>
          </a:p>
        </p:txBody>
      </p:sp>
      <p:sp>
        <p:nvSpPr>
          <p:cNvPr id="3" name="Content Placeholder 2"/>
          <p:cNvSpPr/>
          <p:nvPr>
            <p:ph idx="1"/>
          </p:nvPr>
        </p:nvSpPr>
        <p:spPr/>
        <p:txBody>
          <a:bodyPr/>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71074" y="1396686"/>
            <a:ext cx="3240506" cy="4064628"/>
          </a:xfrm>
        </p:spPr>
        <p:txBody>
          <a:bodyPr>
            <a:normAutofit/>
          </a:bodyPr>
          <a:lstStyle/>
          <a:p>
            <a:r>
              <a:rPr lang="en-US" sz="3700" b="1">
                <a:solidFill>
                  <a:srgbClr val="FFFFFF"/>
                </a:solidFill>
                <a:effectLst/>
                <a:latin typeface="Garamond" panose="02020404030301010803" pitchFamily="18" charset="0"/>
                <a:ea typeface="Calibri" panose="020F0502020204030204" pitchFamily="34" charset="0"/>
                <a:cs typeface="Times New Roman" panose="02020503050405090304" pitchFamily="18" charset="0"/>
              </a:rPr>
              <a:t>1929 WAIVER OF SOVEREIGN IMMUNITY</a:t>
            </a:r>
            <a:endParaRPr lang="en-US" sz="3700">
              <a:solidFill>
                <a:srgbClr val="FFFFFF"/>
              </a:solidFill>
              <a:latin typeface="Garamond" panose="02020404030301010803" pitchFamily="18" charset="0"/>
            </a:endParaRPr>
          </a:p>
        </p:txBody>
      </p:sp>
      <p:sp>
        <p:nvSpPr>
          <p:cNvPr id="3" name="Content Placeholder 2"/>
          <p:cNvSpPr>
            <a:spLocks noGrp="1"/>
          </p:cNvSpPr>
          <p:nvPr>
            <p:ph idx="1"/>
          </p:nvPr>
        </p:nvSpPr>
        <p:spPr>
          <a:xfrm>
            <a:off x="5370153" y="1526033"/>
            <a:ext cx="5536397" cy="3935281"/>
          </a:xfrm>
        </p:spPr>
        <p:txBody>
          <a:bodyPr anchorCtr="1">
            <a:normAutofit lnSpcReduction="10000"/>
          </a:bodyPr>
          <a:lstStyle/>
          <a:p>
            <a:pPr marL="0" marR="146050" indent="0">
              <a:spcBef>
                <a:spcPts val="0"/>
              </a:spcBef>
              <a:spcAft>
                <a:spcPts val="600"/>
              </a:spcAft>
              <a:buNone/>
            </a:pPr>
            <a:r>
              <a:rPr lang="en-US" sz="2600" b="0" dirty="0">
                <a:effectLst/>
                <a:latin typeface="Times New Roman" panose="02020503050405090304" pitchFamily="18" charset="0"/>
                <a:ea typeface="Times New Roman" panose="02020503050405090304" pitchFamily="18" charset="0"/>
              </a:rPr>
              <a:t>Court of Claims Act § 8:</a:t>
            </a:r>
            <a:r>
              <a:rPr lang="en-US" sz="2600" b="1" dirty="0">
                <a:effectLst/>
                <a:latin typeface="Times New Roman" panose="02020503050405090304" pitchFamily="18" charset="0"/>
                <a:ea typeface="Times New Roman" panose="02020503050405090304" pitchFamily="18" charset="0"/>
              </a:rPr>
              <a:t> </a:t>
            </a:r>
            <a:r>
              <a:rPr lang="en-US" sz="2600" b="0" dirty="0">
                <a:effectLst/>
                <a:latin typeface="Times New Roman" panose="02020503050405090304" pitchFamily="18" charset="0"/>
                <a:ea typeface="Times New Roman" panose="02020503050405090304" pitchFamily="18" charset="0"/>
              </a:rPr>
              <a:t>“The </a:t>
            </a:r>
            <a:r>
              <a:rPr lang="en-US" sz="2600" dirty="0">
                <a:effectLst/>
                <a:latin typeface="Times New Roman" panose="02020503050405090304" pitchFamily="18" charset="0"/>
                <a:ea typeface="Times New Roman" panose="02020503050405090304" pitchFamily="18" charset="0"/>
              </a:rPr>
              <a:t>state hereby waives its immunity from liability and action and hereby assumes liability and consents to have the same determined in accordance with the same rules of law as applied to actions in the supreme court against individuals or corporations, provided the claimant complies with the limitations of this article.”</a:t>
            </a:r>
            <a:endParaRPr lang="en-US" sz="2600" dirty="0">
              <a:effectLst/>
              <a:latin typeface="Times New Roman" panose="02020503050405090304" pitchFamily="18" charset="0"/>
              <a:ea typeface="Times New Roman" panose="02020503050405090304" pitchFamily="18" charset="0"/>
            </a:endParaRPr>
          </a:p>
          <a:p>
            <a:pPr marL="0" indent="0">
              <a:spcBef>
                <a:spcPts val="0"/>
              </a:spcBef>
              <a:spcAft>
                <a:spcPts val="600"/>
              </a:spcAft>
              <a:buNone/>
            </a:pPr>
            <a:endParaRPr lang="en-US" sz="2600" dirty="0">
              <a:effectLst/>
              <a:latin typeface="Times New Roman" panose="02020503050405090304" pitchFamily="18" charset="0"/>
              <a:ea typeface="Times New Roman" panose="0202050305040509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6834" y="1153572"/>
            <a:ext cx="3200400" cy="4461163"/>
          </a:xfrm>
        </p:spPr>
        <p:txBody>
          <a:bodyPr>
            <a:normAutofit/>
          </a:bodyPr>
          <a:lstStyle/>
          <a:p>
            <a:pPr marL="0" marR="142875">
              <a:spcBef>
                <a:spcPts val="0"/>
              </a:spcBef>
              <a:spcAft>
                <a:spcPts val="0"/>
              </a:spcAft>
            </a:pPr>
            <a:r>
              <a:rPr lang="en-US" sz="3100" b="1">
                <a:solidFill>
                  <a:srgbClr val="FFFFFF"/>
                </a:solidFill>
                <a:effectLst/>
                <a:latin typeface="Garamond" panose="02020404030301010803" pitchFamily="18" charset="0"/>
                <a:ea typeface="Times New Roman" panose="02020503050405090304" pitchFamily="18" charset="0"/>
              </a:rPr>
              <a:t>WAIVER OF IMMUNITY APPLY TO </a:t>
            </a:r>
            <a:br>
              <a:rPr lang="en-US" sz="3100">
                <a:solidFill>
                  <a:srgbClr val="FFFFFF"/>
                </a:solidFill>
                <a:effectLst/>
                <a:latin typeface="Garamond" panose="02020404030301010803" pitchFamily="18" charset="0"/>
                <a:ea typeface="Times New Roman" panose="02020503050405090304" pitchFamily="18" charset="0"/>
              </a:rPr>
            </a:br>
            <a:r>
              <a:rPr lang="en-US" sz="3100" b="1">
                <a:solidFill>
                  <a:srgbClr val="FFFFFF"/>
                </a:solidFill>
                <a:effectLst/>
                <a:latin typeface="Garamond" panose="02020404030301010803" pitchFamily="18" charset="0"/>
                <a:ea typeface="Times New Roman" panose="02020503050405090304" pitchFamily="18" charset="0"/>
              </a:rPr>
              <a:t>STATE’S POLITICAL SUBDIVISIONS</a:t>
            </a:r>
            <a:endParaRPr lang="en-US" sz="3100">
              <a:solidFill>
                <a:srgbClr val="FFFFFF"/>
              </a:solidFill>
              <a:effectLst/>
              <a:latin typeface="Garamond" panose="02020404030301010803" pitchFamily="18" charset="0"/>
              <a:ea typeface="Times New Roman" panose="02020503050405090304" pitchFamily="18" charset="0"/>
            </a:endParaRPr>
          </a:p>
        </p:txBody>
      </p:sp>
      <p:sp>
        <p:nvSpPr>
          <p:cNvPr id="3" name="Content Placeholder 2"/>
          <p:cNvSpPr>
            <a:spLocks noGrp="1"/>
          </p:cNvSpPr>
          <p:nvPr>
            <p:ph idx="1"/>
          </p:nvPr>
        </p:nvSpPr>
        <p:spPr>
          <a:xfrm>
            <a:off x="4447308" y="591344"/>
            <a:ext cx="6906491" cy="5585619"/>
          </a:xfrm>
        </p:spPr>
        <p:txBody>
          <a:bodyPr anchor="ctr" anchorCtr="1">
            <a:normAutofit/>
          </a:bodyPr>
          <a:lstStyle/>
          <a:p>
            <a:pPr marL="0" marR="142875" indent="0">
              <a:spcBef>
                <a:spcPts val="0"/>
              </a:spcBef>
              <a:spcAft>
                <a:spcPts val="600"/>
              </a:spcAft>
              <a:buNone/>
            </a:pPr>
            <a:r>
              <a:rPr lang="en-US" sz="3200" i="1" dirty="0">
                <a:effectLst/>
                <a:latin typeface="Times New Roman" panose="02020503050405090304" pitchFamily="18" charset="0"/>
                <a:ea typeface="Times New Roman" panose="02020503050405090304" pitchFamily="18" charset="0"/>
              </a:rPr>
              <a:t>Bernardine v. City of New York</a:t>
            </a:r>
            <a:r>
              <a:rPr lang="en-US" sz="3200" dirty="0">
                <a:effectLst/>
                <a:latin typeface="Times New Roman" panose="02020503050405090304" pitchFamily="18" charset="0"/>
                <a:ea typeface="Times New Roman" panose="02020503050405090304" pitchFamily="18" charset="0"/>
              </a:rPr>
              <a:t>, 294 N.Y. 361 (1945) – Holds that Court of Claims Act also waived sovereign immunity of political subdivisions of State (municipalities, public corporations, school districts).</a:t>
            </a:r>
            <a:endParaRPr lang="en-US" sz="3200" dirty="0">
              <a:effectLst/>
              <a:latin typeface="Times New Roman" panose="02020503050405090304" pitchFamily="18" charset="0"/>
              <a:ea typeface="Times New Roman" panose="0202050305040509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2206" y="1608667"/>
            <a:ext cx="3235452" cy="4501127"/>
          </a:xfrm>
        </p:spPr>
        <p:txBody>
          <a:bodyPr vert="horz" lIns="91440" tIns="45720" rIns="91440" bIns="45720" rtlCol="0" anchor="t">
            <a:normAutofit/>
          </a:bodyPr>
          <a:lstStyle/>
          <a:p>
            <a:r>
              <a:rPr lang="en-US" sz="5400" b="1" kern="1200" dirty="0">
                <a:solidFill>
                  <a:srgbClr val="FFFFFF"/>
                </a:solidFill>
                <a:effectLst/>
                <a:latin typeface="+mj-lt"/>
                <a:ea typeface="+mj-ea"/>
                <a:cs typeface="+mj-cs"/>
              </a:rPr>
              <a:t>TWO CAVEATS SOON EMERGE!</a:t>
            </a:r>
            <a:endParaRPr lang="en-US" sz="5400" kern="1200" dirty="0">
              <a:solidFill>
                <a:srgbClr val="FFFFFF"/>
              </a:solidFill>
              <a:latin typeface="+mj-lt"/>
              <a:ea typeface="+mj-ea"/>
              <a:cs typeface="+mj-cs"/>
            </a:endParaRPr>
          </a:p>
        </p:txBody>
      </p:sp>
      <p:sp>
        <p:nvSpPr>
          <p:cNvPr id="3" name="Content Placeholder 2"/>
          <p:cNvSpPr>
            <a:spLocks noGrp="1"/>
          </p:cNvSpPr>
          <p:nvPr>
            <p:ph idx="1"/>
          </p:nvPr>
        </p:nvSpPr>
        <p:spPr>
          <a:xfrm>
            <a:off x="4547698" y="1608667"/>
            <a:ext cx="3421958" cy="5103860"/>
          </a:xfrm>
        </p:spPr>
        <p:txBody>
          <a:bodyPr vert="horz" lIns="91440" tIns="45720" rIns="91440" bIns="45720" rtlCol="0">
            <a:normAutofit fontScale="92500" lnSpcReduction="20000"/>
          </a:bodyPr>
          <a:lstStyle/>
          <a:p>
            <a:pPr marL="0" indent="0" algn="ctr">
              <a:buNone/>
            </a:pPr>
            <a:r>
              <a:rPr lang="en-US" sz="2600" b="1" dirty="0">
                <a:solidFill>
                  <a:srgbClr val="FF0000"/>
                </a:solidFill>
                <a:effectLst/>
                <a:latin typeface="Times New Roman" panose="02020503050405090304" pitchFamily="18" charset="0"/>
                <a:cs typeface="Times New Roman" panose="02020503050405090304" pitchFamily="18" charset="0"/>
              </a:rPr>
              <a:t>Public Duty Rule</a:t>
            </a:r>
            <a:endParaRPr lang="en-US" sz="2600" b="1" dirty="0">
              <a:solidFill>
                <a:srgbClr val="FF0000"/>
              </a:solidFill>
              <a:effectLst/>
              <a:latin typeface="Times New Roman" panose="02020503050405090304" pitchFamily="18" charset="0"/>
              <a:cs typeface="Times New Roman" panose="02020503050405090304" pitchFamily="18" charset="0"/>
            </a:endParaRPr>
          </a:p>
          <a:p>
            <a:pPr marL="0" indent="0">
              <a:spcBef>
                <a:spcPts val="800"/>
              </a:spcBef>
              <a:buNone/>
            </a:pPr>
            <a:r>
              <a:rPr lang="en-US" sz="2600" dirty="0">
                <a:effectLst/>
                <a:latin typeface="Times New Roman" panose="02020503050405090304" pitchFamily="18" charset="0"/>
                <a:cs typeface="Times New Roman" panose="02020503050405090304" pitchFamily="18" charset="0"/>
              </a:rPr>
              <a:t>Although government owes a “general duty to the public at large to furnish police protection (and other services), this does not create a duty of care running to a specific individual sufficient to support a negligence claim, </a:t>
            </a:r>
            <a:r>
              <a:rPr lang="en-US" sz="2600" b="1" i="1" dirty="0">
                <a:effectLst/>
                <a:latin typeface="Times New Roman" panose="02020503050405090304" pitchFamily="18" charset="0"/>
                <a:cs typeface="Times New Roman" panose="02020503050405090304" pitchFamily="18" charset="0"/>
              </a:rPr>
              <a:t>unless the facts demonstrate that a special duty was created</a:t>
            </a:r>
            <a:r>
              <a:rPr lang="en-US" sz="2600" dirty="0">
                <a:effectLst/>
                <a:latin typeface="Times New Roman" panose="02020503050405090304" pitchFamily="18" charset="0"/>
                <a:cs typeface="Times New Roman" panose="02020503050405090304" pitchFamily="18" charset="0"/>
              </a:rPr>
              <a:t>”. </a:t>
            </a:r>
            <a:r>
              <a:rPr lang="en-US" sz="2600" b="1" i="1" dirty="0">
                <a:latin typeface="Times New Roman" panose="02020503050405090304" pitchFamily="18" charset="0"/>
                <a:ea typeface="Times New Roman" panose="02020503050405090304" pitchFamily="18" charset="0"/>
              </a:rPr>
              <a:t>Valdez</a:t>
            </a:r>
            <a:r>
              <a:rPr lang="en-US" sz="2600" b="1" i="1" dirty="0">
                <a:effectLst/>
                <a:latin typeface="Times New Roman" panose="02020503050405090304" pitchFamily="18" charset="0"/>
                <a:ea typeface="Times New Roman" panose="02020503050405090304" pitchFamily="18" charset="0"/>
              </a:rPr>
              <a:t> v. City</a:t>
            </a:r>
            <a:br>
              <a:rPr lang="en-US" sz="2600" i="1" dirty="0">
                <a:effectLst/>
                <a:latin typeface="Times New Roman" panose="02020503050405090304" pitchFamily="18" charset="0"/>
                <a:ea typeface="Times New Roman" panose="02020503050405090304" pitchFamily="18" charset="0"/>
              </a:rPr>
            </a:br>
            <a:r>
              <a:rPr lang="en-US" sz="2600" dirty="0">
                <a:effectLst/>
                <a:latin typeface="Times New Roman" panose="02020503050405090304" pitchFamily="18" charset="0"/>
                <a:ea typeface="Calibri" panose="020F0502020204030204" pitchFamily="34" charset="0"/>
                <a:cs typeface="Times New Roman" panose="02020503050405090304" pitchFamily="18" charset="0"/>
              </a:rPr>
              <a:t>18 N.Y.3d 69 (2011)</a:t>
            </a:r>
            <a:endParaRPr lang="en-US" sz="2600" dirty="0">
              <a:effectLst/>
              <a:latin typeface="Times New Roman" panose="02020503050405090304" pitchFamily="18" charset="0"/>
              <a:cs typeface="Times New Roman" panose="02020503050405090304" pitchFamily="18" charset="0"/>
            </a:endParaRPr>
          </a:p>
          <a:p>
            <a:pPr marL="0"/>
            <a:endParaRPr lang="en-US" sz="2000" dirty="0"/>
          </a:p>
        </p:txBody>
      </p:sp>
      <p:sp>
        <p:nvSpPr>
          <p:cNvPr id="9" name="TextBox 8"/>
          <p:cNvSpPr txBox="1"/>
          <p:nvPr/>
        </p:nvSpPr>
        <p:spPr>
          <a:xfrm>
            <a:off x="8289696" y="1608667"/>
            <a:ext cx="3421957" cy="5200842"/>
          </a:xfrm>
          <a:prstGeom prst="rect">
            <a:avLst/>
          </a:prstGeom>
        </p:spPr>
        <p:txBody>
          <a:bodyPr vert="horz" lIns="91440" tIns="45720" rIns="91440" bIns="45720" rtlCol="0">
            <a:normAutofit fontScale="92500"/>
          </a:bodyPr>
          <a:lstStyle/>
          <a:p>
            <a:pPr marR="0" algn="ctr" fontAlgn="base">
              <a:lnSpc>
                <a:spcPct val="90000"/>
              </a:lnSpc>
              <a:spcBef>
                <a:spcPts val="0"/>
              </a:spcBef>
              <a:spcAft>
                <a:spcPts val="600"/>
              </a:spcAft>
            </a:pPr>
            <a:r>
              <a:rPr lang="en-US" sz="2600" b="1" dirty="0">
                <a:solidFill>
                  <a:srgbClr val="FF0000"/>
                </a:solidFill>
                <a:effectLst/>
                <a:latin typeface="Times New Roman" panose="02020503050405090304" pitchFamily="18" charset="0"/>
                <a:cs typeface="Times New Roman" panose="02020503050405090304" pitchFamily="18" charset="0"/>
              </a:rPr>
              <a:t>Governmental Function Immunity Defense</a:t>
            </a:r>
            <a:endParaRPr lang="en-US" sz="2600" b="1" dirty="0">
              <a:solidFill>
                <a:srgbClr val="FF0000"/>
              </a:solidFill>
              <a:effectLst/>
              <a:latin typeface="Times New Roman" panose="02020503050405090304" pitchFamily="18" charset="0"/>
              <a:cs typeface="Times New Roman" panose="02020503050405090304" pitchFamily="18" charset="0"/>
            </a:endParaRPr>
          </a:p>
          <a:p>
            <a:pPr marR="0" fontAlgn="base">
              <a:lnSpc>
                <a:spcPct val="90000"/>
              </a:lnSpc>
              <a:spcBef>
                <a:spcPts val="0"/>
              </a:spcBef>
              <a:spcAft>
                <a:spcPts val="600"/>
              </a:spcAft>
            </a:pPr>
            <a:r>
              <a:rPr lang="en-US" sz="2400" dirty="0">
                <a:effectLst/>
                <a:latin typeface="Times New Roman" panose="02020503050405090304" pitchFamily="18" charset="0"/>
                <a:cs typeface="Times New Roman" panose="02020503050405090304" pitchFamily="18" charset="0"/>
              </a:rPr>
              <a:t>Good public policy requires “having government officers and employees free to </a:t>
            </a:r>
            <a:r>
              <a:rPr lang="en-US" sz="2400" b="1" i="1" dirty="0">
                <a:effectLst/>
                <a:latin typeface="Times New Roman" panose="02020503050405090304" pitchFamily="18" charset="0"/>
                <a:cs typeface="Times New Roman" panose="02020503050405090304" pitchFamily="18" charset="0"/>
              </a:rPr>
              <a:t>exercise judgment and discretion in their official functions</a:t>
            </a:r>
            <a:r>
              <a:rPr lang="en-US" sz="2400" dirty="0">
                <a:effectLst/>
                <a:latin typeface="Times New Roman" panose="02020503050405090304" pitchFamily="18" charset="0"/>
                <a:cs typeface="Times New Roman" panose="02020503050405090304" pitchFamily="18" charset="0"/>
              </a:rPr>
              <a:t>, unhampered by fear of second-guessing and retaliatory lawsuits, outweighs the benefits to be had from imposing liability for that injury” </a:t>
            </a:r>
            <a:r>
              <a:rPr lang="en-US" sz="2400" i="1" dirty="0">
                <a:effectLst/>
                <a:latin typeface="Times New Roman" panose="02020503050405090304" pitchFamily="18" charset="0"/>
                <a:cs typeface="Times New Roman" panose="02020503050405090304" pitchFamily="18" charset="0"/>
              </a:rPr>
              <a:t>Haddock, v. City of New York, </a:t>
            </a:r>
            <a:r>
              <a:rPr lang="en-US" sz="2400" dirty="0">
                <a:effectLst/>
                <a:latin typeface="Times New Roman" panose="02020503050405090304" pitchFamily="18" charset="0"/>
                <a:cs typeface="Times New Roman" panose="02020503050405090304" pitchFamily="18" charset="0"/>
              </a:rPr>
              <a:t>75 N.Y.2d 478 (1990). </a:t>
            </a:r>
            <a:r>
              <a:rPr lang="en-US" sz="2400" i="1" dirty="0">
                <a:effectLst/>
                <a:latin typeface="Times New Roman" panose="02020503050405090304" pitchFamily="18" charset="0"/>
                <a:cs typeface="Times New Roman" panose="02020503050405090304" pitchFamily="18" charset="0"/>
              </a:rPr>
              <a:t> </a:t>
            </a:r>
            <a:endParaRPr lang="en-US" sz="2400" dirty="0">
              <a:effectLst/>
              <a:latin typeface="Times New Roman" panose="02020503050405090304" pitchFamily="18" charset="0"/>
              <a:cs typeface="Times New Roman" panose="02020503050405090304" pitchFamily="18" charset="0"/>
            </a:endParaRP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2601" y="1991590"/>
            <a:ext cx="2824599" cy="3459031"/>
          </a:xfrm>
        </p:spPr>
        <p:txBody>
          <a:bodyPr>
            <a:normAutofit/>
          </a:bodyPr>
          <a:lstStyle/>
          <a:p>
            <a:pPr algn="ctr"/>
            <a:r>
              <a:rPr lang="en-US" sz="3600" b="1" dirty="0">
                <a:solidFill>
                  <a:srgbClr val="FF0000"/>
                </a:solidFill>
                <a:effectLst/>
                <a:latin typeface="Garamond" panose="02020404030301010803" pitchFamily="18" charset="0"/>
                <a:ea typeface="Times New Roman" panose="02020503050405090304" pitchFamily="18" charset="0"/>
              </a:rPr>
              <a:t>CAVEAT TO THE CAVEATS EMERGES</a:t>
            </a:r>
            <a:endParaRPr lang="en-US" sz="3600" dirty="0">
              <a:solidFill>
                <a:srgbClr val="FF0000"/>
              </a:solidFill>
            </a:endParaRPr>
          </a:p>
        </p:txBody>
      </p:sp>
      <p:sp>
        <p:nvSpPr>
          <p:cNvPr id="3" name="Content Placeholder 2"/>
          <p:cNvSpPr>
            <a:spLocks noGrp="1"/>
          </p:cNvSpPr>
          <p:nvPr>
            <p:ph idx="1"/>
          </p:nvPr>
        </p:nvSpPr>
        <p:spPr>
          <a:xfrm>
            <a:off x="6339631" y="600480"/>
            <a:ext cx="4766519" cy="2059593"/>
          </a:xfrm>
        </p:spPr>
        <p:txBody>
          <a:bodyPr anchor="t">
            <a:noAutofit/>
          </a:bodyPr>
          <a:lstStyle/>
          <a:p>
            <a:pPr marL="0" indent="0" algn="just">
              <a:buNone/>
            </a:pPr>
            <a:r>
              <a:rPr lang="en-US" sz="2400" dirty="0">
                <a:effectLst/>
                <a:latin typeface="Times New Roman" panose="02020503050405090304" pitchFamily="18" charset="0"/>
                <a:ea typeface="Times New Roman" panose="02020503050405090304" pitchFamily="18" charset="0"/>
              </a:rPr>
              <a:t>The governmental function immunity defense and public duty defense are applicable only if governmental actor was acting in </a:t>
            </a:r>
            <a:r>
              <a:rPr lang="en-US" sz="2400" b="1" dirty="0">
                <a:effectLst/>
                <a:latin typeface="Times New Roman" panose="02020503050405090304" pitchFamily="18" charset="0"/>
                <a:ea typeface="Times New Roman" panose="02020503050405090304" pitchFamily="18" charset="0"/>
              </a:rPr>
              <a:t>GOVERMENTAL </a:t>
            </a:r>
            <a:r>
              <a:rPr lang="en-US" sz="2400" dirty="0">
                <a:effectLst/>
                <a:latin typeface="Times New Roman" panose="02020503050405090304" pitchFamily="18" charset="0"/>
                <a:ea typeface="Times New Roman" panose="02020503050405090304" pitchFamily="18" charset="0"/>
              </a:rPr>
              <a:t>capacity rather than </a:t>
            </a:r>
            <a:r>
              <a:rPr lang="en-US" sz="2400" b="1" dirty="0">
                <a:effectLst/>
                <a:latin typeface="Times New Roman" panose="02020503050405090304" pitchFamily="18" charset="0"/>
                <a:ea typeface="Times New Roman" panose="02020503050405090304" pitchFamily="18" charset="0"/>
              </a:rPr>
              <a:t>PROPRIETARY</a:t>
            </a:r>
            <a:r>
              <a:rPr lang="en-US" sz="2400" dirty="0">
                <a:effectLst/>
                <a:latin typeface="Times New Roman" panose="02020503050405090304" pitchFamily="18" charset="0"/>
                <a:ea typeface="Times New Roman" panose="02020503050405090304" pitchFamily="18" charset="0"/>
              </a:rPr>
              <a:t> capacity</a:t>
            </a:r>
            <a:r>
              <a:rPr lang="en-US" sz="2400" dirty="0">
                <a:solidFill>
                  <a:srgbClr val="000000"/>
                </a:solidFill>
                <a:effectLst/>
                <a:latin typeface="Times New Roman" panose="02020503050405090304" pitchFamily="18" charset="0"/>
                <a:ea typeface="Times New Roman" panose="02020503050405090304" pitchFamily="18" charset="0"/>
              </a:rPr>
              <a:t>. </a:t>
            </a:r>
            <a:endParaRPr lang="en-US" sz="2400" dirty="0">
              <a:effectLst/>
              <a:latin typeface="Times New Roman" panose="02020503050405090304" pitchFamily="18" charset="0"/>
              <a:ea typeface="Times New Roman" panose="02020503050405090304" pitchFamily="18" charset="0"/>
            </a:endParaRPr>
          </a:p>
        </p:txBody>
      </p:sp>
      <p:sp>
        <p:nvSpPr>
          <p:cNvPr id="13" name="TextBox 12"/>
          <p:cNvSpPr txBox="1"/>
          <p:nvPr/>
        </p:nvSpPr>
        <p:spPr>
          <a:xfrm>
            <a:off x="6311058" y="3278366"/>
            <a:ext cx="4833194" cy="2658307"/>
          </a:xfrm>
          <a:prstGeom prst="rect">
            <a:avLst/>
          </a:prstGeom>
          <a:noFill/>
        </p:spPr>
        <p:txBody>
          <a:bodyPr wrap="square">
            <a:noAutofit/>
          </a:bodyPr>
          <a:lstStyle/>
          <a:p>
            <a:pPr marL="0" marR="142875" algn="just">
              <a:spcBef>
                <a:spcPts val="0"/>
              </a:spcBef>
              <a:spcAft>
                <a:spcPts val="0"/>
              </a:spcAft>
            </a:pPr>
            <a:r>
              <a:rPr lang="en-US" sz="2400" dirty="0">
                <a:effectLst/>
                <a:latin typeface="Times New Roman" panose="02020503050405090304" pitchFamily="18" charset="0"/>
                <a:ea typeface="Times New Roman" panose="02020503050405090304" pitchFamily="18" charset="0"/>
              </a:rPr>
              <a:t>Deciding which “hat” the governmental actor was wearing is where your analysis should usually start because if it was the “proprietary” hat, both defenses (public duty and governmental immunity) fail.</a:t>
            </a:r>
            <a:endParaRPr lang="en-US" sz="2400" dirty="0">
              <a:effectLst/>
              <a:latin typeface="Times New Roman" panose="02020503050405090304" pitchFamily="18" charset="0"/>
              <a:ea typeface="Times New Roman" panose="02020503050405090304" pitchFamily="18" charset="0"/>
            </a:endParaRPr>
          </a:p>
        </p:txBody>
      </p:sp>
      <p:pic>
        <p:nvPicPr>
          <p:cNvPr id="19" name="Picture 18" descr="A person in a dress&#10;&#10;Description automatically generated"/>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28942" y="1261141"/>
            <a:ext cx="2824599" cy="434553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6111" y="690879"/>
            <a:ext cx="3682049" cy="5557519"/>
          </a:xfrm>
        </p:spPr>
        <p:txBody>
          <a:bodyPr anchor="ctr">
            <a:normAutofit/>
          </a:bodyPr>
          <a:lstStyle/>
          <a:p>
            <a:pPr algn="r"/>
            <a:r>
              <a:rPr lang="en-US" sz="3600" b="1" dirty="0">
                <a:solidFill>
                  <a:srgbClr val="FFFFFF"/>
                </a:solidFill>
                <a:effectLst/>
                <a:latin typeface="Garamond" panose="02020404030301010803" pitchFamily="18" charset="0"/>
                <a:ea typeface="Times New Roman" panose="02020503050405090304" pitchFamily="18" charset="0"/>
              </a:rPr>
              <a:t>PROPRIETARY CAPACITY</a:t>
            </a:r>
            <a:endParaRPr lang="en-US" sz="3600" dirty="0">
              <a:solidFill>
                <a:srgbClr val="FFFFFF"/>
              </a:solidFill>
            </a:endParaRPr>
          </a:p>
        </p:txBody>
      </p:sp>
      <p:sp>
        <p:nvSpPr>
          <p:cNvPr id="3" name="Content Placeholder 2"/>
          <p:cNvSpPr>
            <a:spLocks noGrp="1"/>
          </p:cNvSpPr>
          <p:nvPr>
            <p:ph idx="1"/>
          </p:nvPr>
        </p:nvSpPr>
        <p:spPr>
          <a:xfrm>
            <a:off x="5101999" y="690880"/>
            <a:ext cx="4947854" cy="5557519"/>
          </a:xfrm>
        </p:spPr>
        <p:txBody>
          <a:bodyPr anchor="ctr">
            <a:noAutofit/>
          </a:bodyPr>
          <a:lstStyle/>
          <a:p>
            <a:pPr marL="0" indent="0">
              <a:buNone/>
            </a:pPr>
            <a:r>
              <a:rPr lang="en-US" sz="2400" dirty="0">
                <a:effectLst/>
                <a:latin typeface="Times New Roman" panose="02020503050405090304" pitchFamily="18" charset="0"/>
                <a:ea typeface="Times New Roman" panose="02020503050405090304" pitchFamily="18" charset="0"/>
              </a:rPr>
              <a:t>“</a:t>
            </a:r>
            <a:r>
              <a:rPr lang="en-US" sz="2400" b="1" dirty="0">
                <a:effectLst/>
                <a:latin typeface="Times New Roman" panose="02020503050405090304" pitchFamily="18" charset="0"/>
                <a:ea typeface="Times New Roman" panose="02020503050405090304" pitchFamily="18" charset="0"/>
              </a:rPr>
              <a:t>Proprietary</a:t>
            </a:r>
            <a:r>
              <a:rPr lang="en-US" sz="2400" dirty="0">
                <a:effectLst/>
                <a:latin typeface="Times New Roman" panose="02020503050405090304" pitchFamily="18" charset="0"/>
                <a:ea typeface="Times New Roman" panose="02020503050405090304" pitchFamily="18" charset="0"/>
              </a:rPr>
              <a:t>” functions include any roles undertaken by government that were traditionally undertaken by private enterprise.  Examples of government acting in </a:t>
            </a:r>
            <a:r>
              <a:rPr lang="en-US" sz="2400" b="1" dirty="0">
                <a:effectLst/>
                <a:latin typeface="Times New Roman" panose="02020503050405090304" pitchFamily="18" charset="0"/>
                <a:ea typeface="Times New Roman" panose="02020503050405090304" pitchFamily="18" charset="0"/>
              </a:rPr>
              <a:t>proprietary capacity</a:t>
            </a:r>
            <a:r>
              <a:rPr lang="en-US" sz="2400" dirty="0">
                <a:effectLst/>
                <a:latin typeface="Times New Roman" panose="02020503050405090304" pitchFamily="18" charset="0"/>
                <a:ea typeface="Times New Roman" panose="02020503050405090304" pitchFamily="18" charset="0"/>
              </a:rPr>
              <a:t> include: owning and renting out real property (acting as landlord); providing medical or psychiatric care; driving motor vehicles; State college dormitory security; and protecting a city hospital from intruders</a:t>
            </a:r>
            <a:r>
              <a:rPr lang="en-US" sz="2400" dirty="0">
                <a:latin typeface="Times New Roman" panose="02020503050405090304" pitchFamily="18" charset="0"/>
                <a:ea typeface="Times New Roman" panose="02020503050405090304" pitchFamily="18" charset="0"/>
              </a:rPr>
              <a:t>; owning and operating a power authority; owning and operating a parking lot.</a:t>
            </a:r>
            <a:endParaRPr lang="en-US" sz="2400" dirty="0">
              <a:effectLst/>
              <a:latin typeface="Times New Roman" panose="02020503050405090304" pitchFamily="18" charset="0"/>
              <a:ea typeface="Times New Roman" panose="02020503050405090304" pitchFamily="18" charset="0"/>
            </a:endParaRPr>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491" y="1645920"/>
            <a:ext cx="4869874" cy="4470821"/>
          </a:xfrm>
        </p:spPr>
        <p:txBody>
          <a:bodyPr>
            <a:normAutofit/>
          </a:bodyPr>
          <a:lstStyle/>
          <a:p>
            <a:pPr algn="ctr"/>
            <a:r>
              <a:rPr lang="en-US" sz="4400" b="1" dirty="0">
                <a:solidFill>
                  <a:schemeClr val="accent1"/>
                </a:solidFill>
                <a:effectLst/>
                <a:ea typeface="Times New Roman" panose="02020503050405090304" pitchFamily="18" charset="0"/>
              </a:rPr>
              <a:t>GOVERNMENTAL CAPACITY</a:t>
            </a:r>
            <a:endParaRPr lang="en-US" sz="4400" dirty="0">
              <a:solidFill>
                <a:schemeClr val="accent1"/>
              </a:solidFill>
            </a:endParaRPr>
          </a:p>
        </p:txBody>
      </p:sp>
      <p:sp>
        <p:nvSpPr>
          <p:cNvPr id="3" name="Content Placeholder 2"/>
          <p:cNvSpPr>
            <a:spLocks noGrp="1"/>
          </p:cNvSpPr>
          <p:nvPr>
            <p:ph idx="1"/>
          </p:nvPr>
        </p:nvSpPr>
        <p:spPr>
          <a:xfrm>
            <a:off x="4918365" y="1198418"/>
            <a:ext cx="6620492" cy="5437909"/>
          </a:xfrm>
        </p:spPr>
        <p:txBody>
          <a:bodyPr>
            <a:normAutofit fontScale="92500"/>
          </a:bodyPr>
          <a:lstStyle/>
          <a:p>
            <a:pPr marL="0" indent="0">
              <a:buNone/>
            </a:pPr>
            <a:r>
              <a:rPr lang="en-US" sz="2800" dirty="0">
                <a:effectLst/>
                <a:latin typeface="Times New Roman" panose="02020503050405090304" pitchFamily="18" charset="0"/>
                <a:ea typeface="Times New Roman" panose="02020503050405090304" pitchFamily="18" charset="0"/>
              </a:rPr>
              <a:t>Examples of government acting in </a:t>
            </a:r>
            <a:r>
              <a:rPr lang="en-US" sz="2800" b="1" dirty="0">
                <a:effectLst/>
                <a:latin typeface="Times New Roman" panose="02020503050405090304" pitchFamily="18" charset="0"/>
                <a:ea typeface="Times New Roman" panose="02020503050405090304" pitchFamily="18" charset="0"/>
              </a:rPr>
              <a:t>governmental capacity</a:t>
            </a:r>
            <a:r>
              <a:rPr lang="en-US" sz="2800" dirty="0">
                <a:effectLst/>
                <a:latin typeface="Times New Roman" panose="02020503050405090304" pitchFamily="18" charset="0"/>
                <a:ea typeface="Times New Roman" panose="02020503050405090304" pitchFamily="18" charset="0"/>
              </a:rPr>
              <a:t> include: Exercis</a:t>
            </a:r>
            <a:r>
              <a:rPr lang="en-US" sz="2800" dirty="0">
                <a:latin typeface="Times New Roman" panose="02020503050405090304" pitchFamily="18" charset="0"/>
                <a:ea typeface="Times New Roman" panose="02020503050405090304" pitchFamily="18" charset="0"/>
              </a:rPr>
              <a:t>ing </a:t>
            </a:r>
            <a:r>
              <a:rPr lang="en-US" sz="2800" dirty="0">
                <a:effectLst/>
                <a:latin typeface="Times New Roman" panose="02020503050405090304" pitchFamily="18" charset="0"/>
                <a:ea typeface="Times New Roman" panose="02020503050405090304" pitchFamily="18" charset="0"/>
              </a:rPr>
              <a:t>police authority; providing firefighting services; issuing building permits, certificates of occupancy and other such certificates indicating inspections for public safety, removing dangerous juveniles from the community and placing them in public confinement; performing security/anti-terrorist operations at the World Trade Center; certifying compliance with fire safety codes; performing garbage collection; allocating security resources at a government-owned airport.</a:t>
            </a:r>
            <a:endParaRPr lang="en-US" sz="2800" dirty="0">
              <a:effectLst/>
              <a:latin typeface="Times New Roman" panose="02020503050405090304" pitchFamily="18" charset="0"/>
              <a:ea typeface="Times New Roman" panose="02020503050405090304" pitchFamily="18" charset="0"/>
            </a:endParaRPr>
          </a:p>
          <a:p>
            <a:endParaRPr lang="en-US" dirty="0"/>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9224" y="715433"/>
            <a:ext cx="9372601" cy="1103842"/>
          </a:xfrm>
          <a:gradFill>
            <a:gsLst>
              <a:gs pos="14988">
                <a:schemeClr val="accent5">
                  <a:lumMod val="75000"/>
                </a:schemeClr>
              </a:gs>
              <a:gs pos="36737">
                <a:srgbClr val="A4866E"/>
              </a:gs>
              <a:gs pos="27207">
                <a:schemeClr val="accent4">
                  <a:lumMod val="60000"/>
                  <a:lumOff val="40000"/>
                </a:schemeClr>
              </a:gs>
              <a:gs pos="4762">
                <a:schemeClr val="accent4">
                  <a:lumMod val="60000"/>
                  <a:lumOff val="40000"/>
                </a:schemeClr>
              </a:gs>
              <a:gs pos="51033">
                <a:schemeClr val="bg2">
                  <a:lumMod val="75000"/>
                </a:schemeClr>
              </a:gs>
              <a:gs pos="61230">
                <a:schemeClr val="accent5">
                  <a:lumMod val="75000"/>
                </a:schemeClr>
              </a:gs>
              <a:gs pos="74000">
                <a:schemeClr val="accent5">
                  <a:lumMod val="60000"/>
                  <a:lumOff val="40000"/>
                </a:schemeClr>
              </a:gs>
              <a:gs pos="91840">
                <a:schemeClr val="accent4">
                  <a:lumMod val="60000"/>
                  <a:lumOff val="40000"/>
                </a:schemeClr>
              </a:gs>
              <a:gs pos="83000">
                <a:schemeClr val="accent4">
                  <a:lumMod val="40000"/>
                  <a:lumOff val="60000"/>
                </a:schemeClr>
              </a:gs>
              <a:gs pos="100000">
                <a:schemeClr val="accent5">
                  <a:lumMod val="20000"/>
                  <a:lumOff val="80000"/>
                </a:schemeClr>
              </a:gs>
            </a:gsLst>
            <a:lin ang="2700000" scaled="0"/>
          </a:gradFill>
        </p:spPr>
        <p:txBody>
          <a:bodyPr>
            <a:normAutofit fontScale="90000"/>
          </a:bodyPr>
          <a:lstStyle/>
          <a:p>
            <a:r>
              <a:rPr lang="en-US" sz="4400" b="1" dirty="0">
                <a:ln w="3175" cmpd="sng">
                  <a:noFill/>
                </a:ln>
                <a:solidFill>
                  <a:schemeClr val="tx1">
                    <a:lumMod val="85000"/>
                    <a:lumOff val="15000"/>
                  </a:schemeClr>
                </a:solidFill>
                <a:latin typeface="+mj-lt"/>
                <a:ea typeface="+mj-ea"/>
                <a:cs typeface="+mj-cs"/>
              </a:rPr>
              <a:t>Governmental        ?          Proprietary</a:t>
            </a:r>
            <a:endParaRPr lang="en-US" dirty="0"/>
          </a:p>
        </p:txBody>
      </p:sp>
      <p:sp>
        <p:nvSpPr>
          <p:cNvPr id="3" name="Content Placeholder 2"/>
          <p:cNvSpPr>
            <a:spLocks noGrp="1"/>
          </p:cNvSpPr>
          <p:nvPr>
            <p:ph idx="1"/>
          </p:nvPr>
        </p:nvSpPr>
        <p:spPr>
          <a:xfrm>
            <a:off x="1295401" y="2480251"/>
            <a:ext cx="9601196" cy="4156075"/>
          </a:xfrm>
        </p:spPr>
        <p:txBody>
          <a:bodyPr>
            <a:normAutofit fontScale="77500" lnSpcReduction="20000"/>
          </a:bodyPr>
          <a:lstStyle/>
          <a:p>
            <a:pPr marL="0" indent="0" algn="just">
              <a:buNone/>
            </a:pPr>
            <a:r>
              <a:rPr lang="en-US" sz="2900" dirty="0">
                <a:effectLst/>
                <a:latin typeface="Times New Roman" panose="02020503050405090304" pitchFamily="18" charset="0"/>
                <a:ea typeface="Calibri" panose="020F0502020204030204" pitchFamily="34" charset="0"/>
                <a:cs typeface="Times New Roman" panose="02020503050405090304" pitchFamily="18" charset="0"/>
              </a:rPr>
              <a:t>“A governmental entity's conduct may fall along a continuum of responsibility to individuals and society deriving from its governmental and proprietary functions. This begins with the simplest matters directly concerning a piece of property for which the entity acting as landlord has a certain duty of care, for example, the repair of steps or the maintenance of doors in an apartment building. The spectrum extends gradually out to more complex measures of safety and security for a greater area and populace, whereupon the actions increasingly, and at a certain point only, involve governmental functions, for example, general police and fire protection. Consequently, any issue relating to the safety or security of an individual claimant must be carefully scrutinized to determine the point along the continuum that the State's alleged negligent action falls into, either a proprietary or governmental category.” </a:t>
            </a:r>
            <a:r>
              <a:rPr lang="en-US" sz="2900" i="1" dirty="0">
                <a:effectLst/>
                <a:latin typeface="Times New Roman" panose="02020503050405090304" pitchFamily="18" charset="0"/>
                <a:ea typeface="Calibri" panose="020F0502020204030204" pitchFamily="34" charset="0"/>
                <a:cs typeface="Times New Roman" panose="02020503050405090304" pitchFamily="18" charset="0"/>
              </a:rPr>
              <a:t>Miller v. State, </a:t>
            </a:r>
            <a:r>
              <a:rPr lang="en-US" sz="2900" dirty="0">
                <a:effectLst/>
                <a:latin typeface="Times New Roman" panose="02020503050405090304" pitchFamily="18" charset="0"/>
                <a:ea typeface="Calibri" panose="020F0502020204030204" pitchFamily="34" charset="0"/>
                <a:cs typeface="Times New Roman" panose="02020503050405090304" pitchFamily="18" charset="0"/>
              </a:rPr>
              <a:t>62 N.Y.2d 506 (1984)</a:t>
            </a:r>
            <a:r>
              <a:rPr lang="en-US" sz="2900" i="1" dirty="0">
                <a:effectLst/>
                <a:latin typeface="Times New Roman" panose="02020503050405090304" pitchFamily="18" charset="0"/>
                <a:ea typeface="Calibri" panose="020F0502020204030204" pitchFamily="34" charset="0"/>
                <a:cs typeface="Times New Roman" panose="02020503050405090304" pitchFamily="18" charset="0"/>
              </a:rPr>
              <a:t>. </a:t>
            </a:r>
            <a:r>
              <a:rPr lang="en-US" sz="2900" dirty="0">
                <a:effectLst/>
                <a:latin typeface="Times New Roman" panose="02020503050405090304" pitchFamily="18" charset="0"/>
                <a:ea typeface="Calibri" panose="020F0502020204030204" pitchFamily="34" charset="0"/>
                <a:cs typeface="Times New Roman" panose="02020503050405090304" pitchFamily="18" charset="0"/>
              </a:rPr>
              <a:t>Courts must examine “‘</a:t>
            </a:r>
            <a:r>
              <a:rPr lang="en-US" sz="2900" b="1" i="1" dirty="0">
                <a:effectLst/>
                <a:latin typeface="Times New Roman" panose="02020503050405090304" pitchFamily="18" charset="0"/>
                <a:ea typeface="Calibri" panose="020F0502020204030204" pitchFamily="34" charset="0"/>
                <a:cs typeface="Times New Roman" panose="02020503050405090304" pitchFamily="18" charset="0"/>
              </a:rPr>
              <a:t>the specific act or omission out of which the injury is claimed to have arisen and the capacity in which that act or failure to act occurred</a:t>
            </a:r>
            <a:r>
              <a:rPr lang="en-US" sz="2900" dirty="0">
                <a:effectLst/>
                <a:latin typeface="Times New Roman" panose="02020503050405090304" pitchFamily="18" charset="0"/>
                <a:ea typeface="Calibri" panose="020F0502020204030204" pitchFamily="34" charset="0"/>
                <a:cs typeface="Times New Roman" panose="02020503050405090304" pitchFamily="18" charset="0"/>
              </a:rPr>
              <a:t>.’” </a:t>
            </a:r>
            <a:r>
              <a:rPr lang="en-US" sz="2900" i="1" dirty="0">
                <a:effectLst/>
                <a:latin typeface="Times New Roman" panose="02020503050405090304" pitchFamily="18" charset="0"/>
                <a:ea typeface="Calibri" panose="020F0502020204030204" pitchFamily="34" charset="0"/>
                <a:cs typeface="Times New Roman" panose="02020503050405090304" pitchFamily="18" charset="0"/>
              </a:rPr>
              <a:t>Balsam v. Delma Engineering Corp., </a:t>
            </a:r>
            <a:r>
              <a:rPr lang="en-US" sz="2900" dirty="0">
                <a:effectLst/>
                <a:latin typeface="Times New Roman" panose="02020503050405090304" pitchFamily="18" charset="0"/>
                <a:ea typeface="Times New Roman" panose="02020503050405090304" pitchFamily="18" charset="0"/>
                <a:cs typeface="Times New Roman" panose="02020503050405090304" pitchFamily="18" charset="0"/>
              </a:rPr>
              <a:t>90 N.Y.2d 966 (1997)</a:t>
            </a:r>
            <a:endParaRPr lang="en-US" sz="2900" dirty="0">
              <a:effectLst/>
              <a:latin typeface="Times New Roman" panose="02020503050405090304" pitchFamily="18" charset="0"/>
              <a:ea typeface="Calibri" panose="020F0502020204030204" pitchFamily="34" charset="0"/>
              <a:cs typeface="Times New Roman" panose="02020503050405090304" pitchFamily="18" charset="0"/>
            </a:endParaRPr>
          </a:p>
          <a:p>
            <a:pPr marL="0" indent="0" algn="just">
              <a:buNone/>
            </a:pPr>
            <a:endParaRPr lang="en-US" dirty="0"/>
          </a:p>
        </p:txBody>
      </p:sp>
      <p:sp>
        <p:nvSpPr>
          <p:cNvPr id="5" name="TextBox 4"/>
          <p:cNvSpPr txBox="1"/>
          <p:nvPr/>
        </p:nvSpPr>
        <p:spPr>
          <a:xfrm>
            <a:off x="2915041" y="1857376"/>
            <a:ext cx="6124181" cy="584775"/>
          </a:xfrm>
          <a:prstGeom prst="rect">
            <a:avLst/>
          </a:prstGeom>
          <a:noFill/>
        </p:spPr>
        <p:txBody>
          <a:bodyPr wrap="square" rtlCol="0">
            <a:spAutoFit/>
          </a:bodyPr>
          <a:lstStyle/>
          <a:p>
            <a:pPr algn="ctr">
              <a:spcAft>
                <a:spcPts val="600"/>
              </a:spcAft>
            </a:pPr>
            <a:r>
              <a:rPr kumimoji="0" lang="en-US" sz="3200" b="1" i="0" u="none" strike="noStrike" kern="1200" cap="none" spc="0" normalizeH="0" baseline="0" noProof="0" dirty="0">
                <a:ln w="3175" cmpd="sng">
                  <a:noFill/>
                </a:ln>
                <a:solidFill>
                  <a:srgbClr val="002060"/>
                </a:solidFill>
                <a:effectLst/>
                <a:uLnTx/>
                <a:uFillTx/>
                <a:latin typeface="Garamond" panose="02020404030301010803"/>
                <a:ea typeface="Times New Roman" panose="02020503050405090304" pitchFamily="18" charset="0"/>
                <a:cs typeface="+mj-cs"/>
              </a:rPr>
              <a:t>THE CONTINUUM</a:t>
            </a:r>
            <a:endParaRPr lang="en-US"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30" y="629268"/>
            <a:ext cx="6586491" cy="1286160"/>
          </a:xfrm>
        </p:spPr>
        <p:txBody>
          <a:bodyPr anchor="b">
            <a:normAutofit fontScale="90000"/>
          </a:bodyPr>
          <a:lstStyle/>
          <a:p>
            <a:pPr marL="0" marR="142875">
              <a:spcBef>
                <a:spcPts val="0"/>
              </a:spcBef>
              <a:spcAft>
                <a:spcPts val="0"/>
              </a:spcAft>
            </a:pPr>
            <a:r>
              <a:rPr lang="en-US" sz="2800" b="1">
                <a:ea typeface="Times New Roman" panose="02020503050405090304" pitchFamily="18" charset="0"/>
              </a:rPr>
              <a:t>EXAMPLES OF “CLOSE CALLS” BETWEEN </a:t>
            </a:r>
            <a:br>
              <a:rPr lang="en-US" sz="2800">
                <a:ea typeface="Times New Roman" panose="02020503050405090304" pitchFamily="18" charset="0"/>
              </a:rPr>
            </a:br>
            <a:r>
              <a:rPr lang="en-US" sz="2800" b="1">
                <a:ea typeface="Calibri" panose="020F0502020204030204" pitchFamily="34" charset="0"/>
                <a:cs typeface="Times New Roman" panose="02020503050405090304" pitchFamily="18" charset="0"/>
              </a:rPr>
              <a:t>GOVERNMENTAL AND PROPRIETARY FUNCTIONS</a:t>
            </a:r>
            <a:endParaRPr lang="en-US" sz="2800"/>
          </a:p>
        </p:txBody>
      </p:sp>
      <p:sp>
        <p:nvSpPr>
          <p:cNvPr id="3" name="Content Placeholder 2"/>
          <p:cNvSpPr>
            <a:spLocks noGrp="1"/>
          </p:cNvSpPr>
          <p:nvPr>
            <p:ph idx="1"/>
          </p:nvPr>
        </p:nvSpPr>
        <p:spPr>
          <a:xfrm>
            <a:off x="4965431" y="2184410"/>
            <a:ext cx="6586489" cy="4597388"/>
          </a:xfrm>
        </p:spPr>
        <p:txBody>
          <a:bodyPr>
            <a:normAutofit fontScale="92500" lnSpcReduction="10000"/>
          </a:bodyPr>
          <a:lstStyle/>
          <a:p>
            <a:pPr marL="0" marR="142875" indent="0">
              <a:spcBef>
                <a:spcPts val="0"/>
              </a:spcBef>
              <a:spcAft>
                <a:spcPts val="0"/>
              </a:spcAft>
              <a:buNone/>
            </a:pPr>
            <a:r>
              <a:rPr lang="en-US" sz="2400" i="1" dirty="0">
                <a:effectLst/>
                <a:latin typeface="Times New Roman" panose="02020503050405090304" pitchFamily="18" charset="0"/>
                <a:ea typeface="Times New Roman" panose="02020503050405090304" pitchFamily="18" charset="0"/>
              </a:rPr>
              <a:t>Miller v. State,</a:t>
            </a:r>
            <a:r>
              <a:rPr lang="en-US" sz="2400" dirty="0">
                <a:effectLst/>
                <a:latin typeface="Times New Roman" panose="02020503050405090304" pitchFamily="18" charset="0"/>
                <a:ea typeface="Times New Roman" panose="02020503050405090304" pitchFamily="18" charset="0"/>
              </a:rPr>
              <a:t> 62 N.Y.2d 506 (1984):</a:t>
            </a:r>
            <a:r>
              <a:rPr lang="en-US" sz="2400" b="1" dirty="0">
                <a:effectLst/>
                <a:latin typeface="Times New Roman" panose="02020503050405090304" pitchFamily="18" charset="0"/>
                <a:ea typeface="Times New Roman" panose="02020503050405090304" pitchFamily="18" charset="0"/>
              </a:rPr>
              <a:t>  </a:t>
            </a:r>
            <a:r>
              <a:rPr lang="en-US" sz="2400" dirty="0">
                <a:effectLst/>
                <a:latin typeface="Times New Roman" panose="02020503050405090304" pitchFamily="18" charset="0"/>
                <a:ea typeface="Times New Roman" panose="02020503050405090304" pitchFamily="18" charset="0"/>
              </a:rPr>
              <a:t>Student who was injured in criminal assault in state-operated college dormitory claimed State was acting in its capacity as landlord (PROPRIETARY function) in providing inadequate security, even though the State appointed campus security officers “to preserve law and order on the campus”, which leans toward “GOVERNMENTAL” side of the continuum. Court found it PROPRIETARY.</a:t>
            </a:r>
            <a:endParaRPr lang="en-US" sz="2400" dirty="0">
              <a:effectLst/>
              <a:latin typeface="Times New Roman" panose="02020503050405090304" pitchFamily="18" charset="0"/>
              <a:ea typeface="Times New Roman" panose="02020503050405090304" pitchFamily="18" charset="0"/>
            </a:endParaRPr>
          </a:p>
          <a:p>
            <a:pPr marL="0" marR="142875" indent="0">
              <a:spcBef>
                <a:spcPts val="0"/>
              </a:spcBef>
              <a:spcAft>
                <a:spcPts val="0"/>
              </a:spcAft>
              <a:buNone/>
            </a:pPr>
            <a:r>
              <a:rPr lang="en-US" sz="2400" dirty="0">
                <a:effectLst/>
                <a:latin typeface="Times New Roman" panose="02020503050405090304" pitchFamily="18" charset="0"/>
                <a:ea typeface="Times New Roman" panose="02020503050405090304" pitchFamily="18" charset="0"/>
              </a:rPr>
              <a:t> </a:t>
            </a:r>
            <a:endParaRPr lang="en-US" sz="2400" dirty="0">
              <a:effectLst/>
              <a:latin typeface="Times New Roman" panose="02020503050405090304" pitchFamily="18" charset="0"/>
              <a:ea typeface="Times New Roman" panose="02020503050405090304" pitchFamily="18" charset="0"/>
            </a:endParaRPr>
          </a:p>
          <a:p>
            <a:pPr marL="0" marR="142875" indent="0">
              <a:spcBef>
                <a:spcPts val="0"/>
              </a:spcBef>
              <a:spcAft>
                <a:spcPts val="0"/>
              </a:spcAft>
              <a:buNone/>
            </a:pPr>
            <a:r>
              <a:rPr lang="en-US" sz="2400" i="1" dirty="0">
                <a:effectLst/>
                <a:latin typeface="Times New Roman" panose="02020503050405090304" pitchFamily="18" charset="0"/>
                <a:ea typeface="Times New Roman" panose="02020503050405090304" pitchFamily="18" charset="0"/>
              </a:rPr>
              <a:t>Applewhite v. City</a:t>
            </a:r>
            <a:r>
              <a:rPr lang="en-US" sz="2400" dirty="0">
                <a:effectLst/>
                <a:latin typeface="Times New Roman" panose="02020503050405090304" pitchFamily="18" charset="0"/>
                <a:ea typeface="Times New Roman" panose="02020503050405090304" pitchFamily="18" charset="0"/>
              </a:rPr>
              <a:t>, 21 N.Y.3d 420 (2013):  EMT medical services are GOVERNMENTAL even though medical services provided by State hospital or municipal hospitals are PROPRIETARY.</a:t>
            </a:r>
            <a:endParaRPr lang="en-US" sz="2400" dirty="0">
              <a:effectLst/>
              <a:latin typeface="Times New Roman" panose="02020503050405090304" pitchFamily="18" charset="0"/>
              <a:ea typeface="Times New Roman" panose="02020503050405090304" pitchFamily="18" charset="0"/>
            </a:endParaRPr>
          </a:p>
          <a:p>
            <a:pPr marL="0" indent="0">
              <a:buNone/>
            </a:pP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6" y="48491"/>
            <a:ext cx="6040583" cy="540327"/>
          </a:xfrm>
        </p:spPr>
        <p:txBody>
          <a:bodyPr anchor="b">
            <a:noAutofit/>
          </a:bodyPr>
          <a:lstStyle/>
          <a:p>
            <a:pPr algn="ctr"/>
            <a:r>
              <a:rPr lang="en-US" sz="2800" i="1" dirty="0">
                <a:solidFill>
                  <a:schemeClr val="accent2"/>
                </a:solidFill>
                <a:effectLst/>
                <a:latin typeface="Times New Roman" panose="02020503050405090304" pitchFamily="18" charset="0"/>
                <a:ea typeface="Times New Roman" panose="02020503050405090304" pitchFamily="18" charset="0"/>
              </a:rPr>
              <a:t>Sebastian v. State, </a:t>
            </a:r>
            <a:r>
              <a:rPr lang="en-US" sz="2800" dirty="0">
                <a:solidFill>
                  <a:schemeClr val="accent2"/>
                </a:solidFill>
                <a:effectLst/>
                <a:latin typeface="Times New Roman" panose="02020503050405090304" pitchFamily="18" charset="0"/>
                <a:ea typeface="Times New Roman" panose="02020503050405090304" pitchFamily="18" charset="0"/>
              </a:rPr>
              <a:t>93 N.Y.2d 790 (1999)</a:t>
            </a:r>
            <a:endParaRPr lang="en-US" sz="2800" dirty="0">
              <a:solidFill>
                <a:schemeClr val="accent2"/>
              </a:solidFill>
            </a:endParaRPr>
          </a:p>
        </p:txBody>
      </p:sp>
      <p:sp>
        <p:nvSpPr>
          <p:cNvPr id="3" name="Content Placeholder 2"/>
          <p:cNvSpPr>
            <a:spLocks noGrp="1"/>
          </p:cNvSpPr>
          <p:nvPr>
            <p:ph idx="1"/>
          </p:nvPr>
        </p:nvSpPr>
        <p:spPr>
          <a:xfrm>
            <a:off x="360216" y="886691"/>
            <a:ext cx="5908965" cy="5597237"/>
          </a:xfrm>
        </p:spPr>
        <p:txBody>
          <a:bodyPr>
            <a:noAutofit/>
          </a:bodyPr>
          <a:lstStyle/>
          <a:p>
            <a:pPr marL="0" indent="0" algn="just">
              <a:buNone/>
            </a:pPr>
            <a:r>
              <a:rPr lang="en-US" sz="2400" dirty="0">
                <a:solidFill>
                  <a:schemeClr val="accent2"/>
                </a:solidFill>
                <a:effectLst/>
                <a:latin typeface="Times New Roman" panose="02020503050405090304" pitchFamily="18" charset="0"/>
                <a:ea typeface="Calibri" panose="020F0502020204030204" pitchFamily="34" charset="0"/>
                <a:cs typeface="Times New Roman" panose="02020503050405090304" pitchFamily="18" charset="0"/>
              </a:rPr>
              <a:t>Plaintiff assaulted by a juvenile who escaped from youth detention center. Was the negligence in allowing him to escape and failing to find and apprehend him a </a:t>
            </a:r>
            <a:r>
              <a:rPr lang="en-US" sz="2400" i="1" dirty="0">
                <a:solidFill>
                  <a:schemeClr val="accent1">
                    <a:lumMod val="20000"/>
                    <a:lumOff val="80000"/>
                  </a:schemeClr>
                </a:solidFill>
                <a:effectLst/>
                <a:latin typeface="Times New Roman" panose="02020503050405090304" pitchFamily="18" charset="0"/>
                <a:ea typeface="Calibri" panose="020F0502020204030204" pitchFamily="34" charset="0"/>
                <a:cs typeface="Times New Roman" panose="02020503050405090304" pitchFamily="18" charset="0"/>
              </a:rPr>
              <a:t>proprietary</a:t>
            </a:r>
            <a:r>
              <a:rPr lang="en-US" sz="2400" dirty="0">
                <a:solidFill>
                  <a:schemeClr val="accent2"/>
                </a:solidFill>
                <a:effectLst/>
                <a:latin typeface="Times New Roman" panose="02020503050405090304" pitchFamily="18" charset="0"/>
                <a:ea typeface="Calibri" panose="020F0502020204030204" pitchFamily="34" charset="0"/>
                <a:cs typeface="Times New Roman" panose="02020503050405090304" pitchFamily="18" charset="0"/>
              </a:rPr>
              <a:t> function since the State had  </a:t>
            </a:r>
            <a:r>
              <a:rPr lang="en-US" sz="2400" i="1" dirty="0">
                <a:solidFill>
                  <a:schemeClr val="accent2"/>
                </a:solidFill>
                <a:effectLst/>
                <a:latin typeface="Times New Roman" panose="02020503050405090304" pitchFamily="18" charset="0"/>
                <a:ea typeface="Calibri" panose="020F0502020204030204" pitchFamily="34" charset="0"/>
                <a:cs typeface="Times New Roman" panose="02020503050405090304" pitchFamily="18" charset="0"/>
              </a:rPr>
              <a:t>in loco parentis </a:t>
            </a:r>
            <a:r>
              <a:rPr lang="en-US" sz="2400" dirty="0">
                <a:solidFill>
                  <a:schemeClr val="accent2"/>
                </a:solidFill>
                <a:effectLst/>
                <a:latin typeface="Times New Roman" panose="02020503050405090304" pitchFamily="18" charset="0"/>
                <a:ea typeface="Calibri" panose="020F0502020204030204" pitchFamily="34" charset="0"/>
                <a:cs typeface="Times New Roman" panose="02020503050405090304" pitchFamily="18" charset="0"/>
              </a:rPr>
              <a:t>duty when it undertook the custody of a delinquent youth, i.e., the same duty as a parent to restrain a child with known dangerous propensities?  Court held State was operating in a quintessentially </a:t>
            </a:r>
            <a:r>
              <a:rPr lang="en-US" sz="2400" b="1" i="1" dirty="0">
                <a:solidFill>
                  <a:schemeClr val="accent1">
                    <a:lumMod val="20000"/>
                    <a:lumOff val="80000"/>
                  </a:schemeClr>
                </a:solidFill>
                <a:effectLst/>
                <a:latin typeface="Times New Roman" panose="02020503050405090304" pitchFamily="18" charset="0"/>
                <a:ea typeface="Calibri" panose="020F0502020204030204" pitchFamily="34" charset="0"/>
                <a:cs typeface="Times New Roman" panose="02020503050405090304" pitchFamily="18" charset="0"/>
              </a:rPr>
              <a:t>governmental</a:t>
            </a:r>
            <a:r>
              <a:rPr lang="en-US" sz="2400" dirty="0">
                <a:solidFill>
                  <a:schemeClr val="accent2"/>
                </a:solidFill>
                <a:effectLst/>
                <a:latin typeface="Times New Roman" panose="02020503050405090304" pitchFamily="18" charset="0"/>
                <a:ea typeface="Calibri" panose="020F0502020204030204" pitchFamily="34" charset="0"/>
                <a:cs typeface="Times New Roman" panose="02020503050405090304" pitchFamily="18" charset="0"/>
              </a:rPr>
              <a:t> function to protect public from harm. </a:t>
            </a:r>
            <a:r>
              <a:rPr lang="en-US" sz="2400" b="0" i="0" dirty="0">
                <a:solidFill>
                  <a:schemeClr val="accent2"/>
                </a:solidFill>
                <a:effectLst/>
                <a:latin typeface="Times New Roman" panose="02020503050405090304" pitchFamily="18" charset="0"/>
                <a:cs typeface="Times New Roman" panose="02020503050405090304" pitchFamily="18" charset="0"/>
              </a:rPr>
              <a:t>The removal of juveniles from the community by court order and their placement in public confinement — at least in part for the protection of the society as a whole — denotes a quintessentially governmental activity.</a:t>
            </a:r>
            <a:endParaRPr lang="en-US" sz="2400" dirty="0">
              <a:solidFill>
                <a:schemeClr val="accent2"/>
              </a:solidFill>
              <a:latin typeface="Times New Roman" panose="02020503050405090304" pitchFamily="18" charset="0"/>
              <a:cs typeface="Times New Roman" panose="02020503050405090304" pitchFamily="18" charset="0"/>
            </a:endParaRPr>
          </a:p>
        </p:txBody>
      </p:sp>
      <p:sp>
        <p:nvSpPr>
          <p:cNvPr id="4" name="TextBox 3"/>
          <p:cNvSpPr txBox="1"/>
          <p:nvPr/>
        </p:nvSpPr>
        <p:spPr>
          <a:xfrm>
            <a:off x="6927272" y="318654"/>
            <a:ext cx="3408219" cy="400110"/>
          </a:xfrm>
          <a:prstGeom prst="rect">
            <a:avLst/>
          </a:prstGeom>
          <a:noFill/>
        </p:spPr>
        <p:txBody>
          <a:bodyPr wrap="square" rtlCol="0">
            <a:spAutoFit/>
          </a:bodyPr>
          <a:lstStyle/>
          <a:p>
            <a:r>
              <a:rPr lang="en-US" sz="2000" dirty="0">
                <a:latin typeface="Times New Roman" panose="02020503050405090304" pitchFamily="18" charset="0"/>
                <a:cs typeface="Times New Roman" panose="02020503050405090304" pitchFamily="18" charset="0"/>
              </a:rPr>
              <a:t>ANOTHER CLOSE CALL!!</a:t>
            </a:r>
            <a:endParaRPr lang="en-US" sz="20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55" y="160868"/>
            <a:ext cx="10323945" cy="1321568"/>
          </a:xfrm>
        </p:spPr>
        <p:txBody>
          <a:bodyPr>
            <a:noAutofit/>
          </a:bodyPr>
          <a:lstStyle/>
          <a:p>
            <a:pPr>
              <a:spcBef>
                <a:spcPts val="1200"/>
              </a:spcBef>
            </a:pPr>
            <a:r>
              <a:rPr lang="en-US" sz="2800" i="1" dirty="0">
                <a:solidFill>
                  <a:schemeClr val="accent3">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Matter of World Trade Center Bombing Litigation v.</a:t>
            </a:r>
            <a:r>
              <a:rPr lang="en-US" sz="2800" dirty="0">
                <a:solidFill>
                  <a:schemeClr val="accent3">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 </a:t>
            </a:r>
            <a:r>
              <a:rPr lang="en-US" sz="2800" i="1" dirty="0">
                <a:solidFill>
                  <a:schemeClr val="accent3">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Port Authority of NY and NJ</a:t>
            </a:r>
            <a:r>
              <a:rPr lang="en-US" sz="2800" i="1" dirty="0">
                <a:solidFill>
                  <a:schemeClr val="accent3">
                    <a:lumMod val="60000"/>
                    <a:lumOff val="40000"/>
                  </a:schemeClr>
                </a:solidFill>
                <a:latin typeface="Times New Roman" panose="02020503050405090304" pitchFamily="18" charset="0"/>
                <a:ea typeface="Calibri" panose="020F0502020204030204" pitchFamily="34" charset="0"/>
                <a:cs typeface="Times New Roman" panose="02020503050405090304" pitchFamily="18" charset="0"/>
              </a:rPr>
              <a:t>, </a:t>
            </a:r>
            <a:r>
              <a:rPr lang="en-US" sz="2800" dirty="0">
                <a:solidFill>
                  <a:schemeClr val="accent3">
                    <a:lumMod val="60000"/>
                    <a:lumOff val="40000"/>
                  </a:schemeClr>
                </a:solidFill>
                <a:latin typeface="Times New Roman" panose="02020503050405090304" pitchFamily="18" charset="0"/>
                <a:ea typeface="Calibri" panose="020F0502020204030204" pitchFamily="34" charset="0"/>
                <a:cs typeface="Times New Roman" panose="02020503050405090304" pitchFamily="18" charset="0"/>
              </a:rPr>
              <a:t>17</a:t>
            </a:r>
            <a:r>
              <a:rPr lang="en-US" sz="2800" dirty="0">
                <a:solidFill>
                  <a:schemeClr val="accent3">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 N.Y.3d 428 (2011)</a:t>
            </a:r>
            <a:endParaRPr lang="en-US" sz="2800" dirty="0">
              <a:solidFill>
                <a:schemeClr val="accent3">
                  <a:lumMod val="60000"/>
                  <a:lumOff val="40000"/>
                </a:schemeClr>
              </a:solidFill>
            </a:endParaRPr>
          </a:p>
        </p:txBody>
      </p:sp>
      <p:sp>
        <p:nvSpPr>
          <p:cNvPr id="3" name="Content Placeholder 2"/>
          <p:cNvSpPr>
            <a:spLocks noGrp="1"/>
          </p:cNvSpPr>
          <p:nvPr>
            <p:ph idx="1"/>
          </p:nvPr>
        </p:nvSpPr>
        <p:spPr>
          <a:xfrm>
            <a:off x="4551218" y="1561253"/>
            <a:ext cx="7488382" cy="4314616"/>
          </a:xfrm>
        </p:spPr>
        <p:txBody>
          <a:bodyPr>
            <a:normAutofit lnSpcReduction="10000"/>
          </a:bodyPr>
          <a:lstStyle/>
          <a:p>
            <a:pPr marL="0" indent="0" algn="just">
              <a:lnSpc>
                <a:spcPct val="90000"/>
              </a:lnSpc>
              <a:buNone/>
            </a:pPr>
            <a:r>
              <a:rPr lang="en-US" sz="2400" dirty="0">
                <a:effectLst/>
                <a:latin typeface="Times New Roman" panose="02020503050405090304" pitchFamily="18" charset="0"/>
                <a:ea typeface="Calibri" panose="020F0502020204030204" pitchFamily="34" charset="0"/>
                <a:cs typeface="Times New Roman" panose="02020503050405090304" pitchFamily="18" charset="0"/>
              </a:rPr>
              <a:t>Was the Port Authority's provision of security at the WTC a GOVERNMENTAL or PROPRIETARY function</a:t>
            </a:r>
            <a:r>
              <a:rPr lang="en-US" sz="2400" dirty="0">
                <a:latin typeface="Times New Roman" panose="02020503050405090304" pitchFamily="18" charset="0"/>
                <a:ea typeface="Calibri" panose="020F0502020204030204" pitchFamily="34" charset="0"/>
                <a:cs typeface="Times New Roman" panose="02020503050405090304" pitchFamily="18" charset="0"/>
              </a:rPr>
              <a:t>?  </a:t>
            </a:r>
            <a:r>
              <a:rPr lang="en-US" sz="2400" dirty="0">
                <a:effectLst/>
                <a:latin typeface="Times New Roman" panose="02020503050405090304" pitchFamily="18" charset="0"/>
                <a:ea typeface="Calibri" panose="020F0502020204030204" pitchFamily="34" charset="0"/>
                <a:cs typeface="Times New Roman" panose="02020503050405090304" pitchFamily="18" charset="0"/>
              </a:rPr>
              <a:t>“While some of plaintiffs' claims may touch upon the proprietary obligations of a landlord, when scrutinizing the purported </a:t>
            </a:r>
            <a:r>
              <a:rPr lang="en-US" sz="2400" b="1" i="1" dirty="0">
                <a:effectLst/>
                <a:latin typeface="Times New Roman" panose="02020503050405090304" pitchFamily="18" charset="0"/>
                <a:ea typeface="Calibri" panose="020F0502020204030204" pitchFamily="34" charset="0"/>
                <a:cs typeface="Times New Roman" panose="02020503050405090304" pitchFamily="18" charset="0"/>
              </a:rPr>
              <a:t>injury-causing acts</a:t>
            </a:r>
            <a:r>
              <a:rPr lang="en-US" sz="2400" dirty="0">
                <a:effectLst/>
                <a:latin typeface="Times New Roman" panose="02020503050405090304" pitchFamily="18" charset="0"/>
                <a:ea typeface="Calibri" panose="020F0502020204030204" pitchFamily="34" charset="0"/>
                <a:cs typeface="Times New Roman" panose="02020503050405090304" pitchFamily="18" charset="0"/>
              </a:rPr>
              <a:t> </a:t>
            </a:r>
            <a:r>
              <a:rPr lang="en-US" sz="2400" b="1" i="1" dirty="0">
                <a:effectLst/>
                <a:latin typeface="Times New Roman" panose="02020503050405090304" pitchFamily="18" charset="0"/>
                <a:ea typeface="Calibri" panose="020F0502020204030204" pitchFamily="34" charset="0"/>
                <a:cs typeface="Times New Roman" panose="02020503050405090304" pitchFamily="18" charset="0"/>
              </a:rPr>
              <a:t>or omissions</a:t>
            </a:r>
            <a:r>
              <a:rPr lang="en-US" sz="2400" dirty="0">
                <a:effectLst/>
                <a:latin typeface="Times New Roman" panose="02020503050405090304" pitchFamily="18" charset="0"/>
                <a:ea typeface="Calibri" panose="020F0502020204030204" pitchFamily="34" charset="0"/>
                <a:cs typeface="Times New Roman" panose="02020503050405090304" pitchFamily="18" charset="0"/>
              </a:rPr>
              <a:t>, they allude to lapses in adequately examining the risk and nature of terrorist attack and adopting specifically recommended security protocols to deter terrorist intrusion” and included “mobilization of [limited] police resources for the exhaustive study of the risk of terrorist attack, the policy-based planning of effective counterterrorist strategy, and the consequent allocation of such resources”.</a:t>
            </a:r>
            <a:endParaRPr lang="en-US" sz="2400" dirty="0">
              <a:effectLst/>
              <a:latin typeface="Times New Roman" panose="02020503050405090304" pitchFamily="18" charset="0"/>
              <a:ea typeface="Calibri" panose="020F0502020204030204" pitchFamily="34" charset="0"/>
              <a:cs typeface="Times New Roman" panose="02020503050405090304" pitchFamily="18" charset="0"/>
            </a:endParaRPr>
          </a:p>
          <a:p>
            <a:pPr marL="0" indent="0" algn="ctr">
              <a:lnSpc>
                <a:spcPct val="90000"/>
              </a:lnSpc>
              <a:buNone/>
            </a:pPr>
            <a:r>
              <a:rPr lang="en-US" sz="2400" dirty="0">
                <a:solidFill>
                  <a:srgbClr val="FF0000"/>
                </a:solidFill>
                <a:latin typeface="Times New Roman" panose="02020503050405090304" pitchFamily="18" charset="0"/>
                <a:ea typeface="Calibri" panose="020F0502020204030204" pitchFamily="34" charset="0"/>
                <a:cs typeface="Times New Roman" panose="02020503050405090304" pitchFamily="18" charset="0"/>
              </a:rPr>
              <a:t>HELD:  GOVERNMENTAL</a:t>
            </a:r>
            <a:endParaRPr lang="en-US" sz="2400" dirty="0">
              <a:solidFill>
                <a:srgbClr val="FF0000"/>
              </a:solidFill>
              <a:effectLst/>
              <a:latin typeface="Times New Roman" panose="02020503050405090304" pitchFamily="18" charset="0"/>
              <a:ea typeface="Calibri" panose="020F0502020204030204" pitchFamily="34" charset="0"/>
              <a:cs typeface="Times New Roman" panose="02020503050405090304" pitchFamily="18" charset="0"/>
            </a:endParaRPr>
          </a:p>
          <a:p>
            <a:pPr marL="0" indent="0">
              <a:lnSpc>
                <a:spcPct val="90000"/>
              </a:lnSpc>
              <a:buNone/>
            </a:pPr>
            <a:endParaRPr lang="en-US" sz="1500" dirty="0">
              <a:latin typeface="Times New Roman" panose="02020503050405090304" pitchFamily="18" charset="0"/>
              <a:cs typeface="Times New Roman" panose="02020503050405090304" pitchFamily="18" charset="0"/>
            </a:endParaRPr>
          </a:p>
        </p:txBody>
      </p:sp>
      <p:sp>
        <p:nvSpPr>
          <p:cNvPr id="4" name="TextBox 3"/>
          <p:cNvSpPr txBox="1"/>
          <p:nvPr/>
        </p:nvSpPr>
        <p:spPr>
          <a:xfrm>
            <a:off x="6849534" y="5875867"/>
            <a:ext cx="3564466" cy="400110"/>
          </a:xfrm>
          <a:prstGeom prst="rect">
            <a:avLst/>
          </a:prstGeom>
          <a:noFill/>
        </p:spPr>
        <p:txBody>
          <a:bodyPr wrap="square" rtlCol="0">
            <a:spAutoFit/>
          </a:bodyPr>
          <a:lstStyle/>
          <a:p>
            <a:r>
              <a:rPr lang="en-US" sz="2000" dirty="0">
                <a:latin typeface="Times New Roman" panose="02020503050405090304" pitchFamily="18" charset="0"/>
                <a:cs typeface="Times New Roman" panose="02020503050405090304" pitchFamily="18" charset="0"/>
              </a:rPr>
              <a:t>ANOTHER CLOSE CALL !!</a:t>
            </a:r>
            <a:endParaRPr lang="en-US" sz="20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40037" y="0"/>
            <a:ext cx="6400799" cy="554182"/>
          </a:xfrm>
        </p:spPr>
        <p:txBody>
          <a:bodyPr>
            <a:normAutofit fontScale="90000"/>
          </a:bodyPr>
          <a:lstStyle/>
          <a:p>
            <a:r>
              <a:rPr lang="en-US" sz="2600" i="1">
                <a:effectLst/>
                <a:latin typeface="Times New Roman" panose="02020503050405090304" pitchFamily="18" charset="0"/>
                <a:ea typeface="Calibri" panose="020F0502020204030204" pitchFamily="34" charset="0"/>
                <a:cs typeface="Times New Roman" panose="02020503050405090304" pitchFamily="18" charset="0"/>
              </a:rPr>
              <a:t>Connolly </a:t>
            </a:r>
            <a:r>
              <a:rPr lang="en-US" sz="2600" i="1" dirty="0">
                <a:effectLst/>
                <a:latin typeface="Times New Roman" panose="02020503050405090304" pitchFamily="18" charset="0"/>
                <a:ea typeface="Calibri" panose="020F0502020204030204" pitchFamily="34" charset="0"/>
                <a:cs typeface="Times New Roman" panose="02020503050405090304" pitchFamily="18" charset="0"/>
              </a:rPr>
              <a:t>v. Long Island Power Authority</a:t>
            </a:r>
            <a:br>
              <a:rPr lang="en-US" sz="2600" i="1" dirty="0">
                <a:effectLst/>
                <a:latin typeface="Times New Roman" panose="02020503050405090304" pitchFamily="18" charset="0"/>
                <a:ea typeface="Calibri" panose="020F0502020204030204" pitchFamily="34" charset="0"/>
                <a:cs typeface="Times New Roman" panose="02020503050405090304" pitchFamily="18" charset="0"/>
              </a:rPr>
            </a:br>
            <a:r>
              <a:rPr lang="en-US" sz="2600" dirty="0">
                <a:effectLst/>
                <a:latin typeface="Times New Roman" panose="02020503050405090304" pitchFamily="18" charset="0"/>
                <a:ea typeface="Calibri" panose="020F0502020204030204" pitchFamily="34" charset="0"/>
                <a:cs typeface="Times New Roman" panose="02020503050405090304" pitchFamily="18" charset="0"/>
              </a:rPr>
              <a:t> 30 N.Y.3d </a:t>
            </a:r>
            <a:r>
              <a:rPr lang="en-US" sz="2600" dirty="0">
                <a:latin typeface="Times New Roman" panose="02020503050405090304" pitchFamily="18" charset="0"/>
                <a:ea typeface="Calibri" panose="020F0502020204030204" pitchFamily="34" charset="0"/>
                <a:cs typeface="Times New Roman" panose="02020503050405090304" pitchFamily="18" charset="0"/>
              </a:rPr>
              <a:t>719</a:t>
            </a:r>
            <a:r>
              <a:rPr lang="en-US" sz="2600" dirty="0">
                <a:effectLst/>
                <a:latin typeface="Times New Roman" panose="02020503050405090304" pitchFamily="18" charset="0"/>
                <a:ea typeface="Calibri" panose="020F0502020204030204" pitchFamily="34" charset="0"/>
                <a:cs typeface="Times New Roman" panose="02020503050405090304" pitchFamily="18" charset="0"/>
              </a:rPr>
              <a:t> (2018).</a:t>
            </a:r>
            <a:br>
              <a:rPr lang="en-US" sz="2600" dirty="0">
                <a:effectLst/>
                <a:latin typeface="Times New Roman" panose="02020503050405090304" pitchFamily="18" charset="0"/>
                <a:ea typeface="Calibri" panose="020F0502020204030204" pitchFamily="34" charset="0"/>
                <a:cs typeface="Times New Roman" panose="02020503050405090304" pitchFamily="18" charset="0"/>
              </a:rPr>
            </a:br>
            <a:br>
              <a:rPr lang="en-US" sz="2600" dirty="0">
                <a:effectLst/>
                <a:latin typeface="Calibri" panose="020F0502020204030204" pitchFamily="34" charset="0"/>
                <a:ea typeface="Calibri" panose="020F0502020204030204" pitchFamily="34" charset="0"/>
                <a:cs typeface="Times New Roman" panose="02020503050405090304" pitchFamily="18" charset="0"/>
              </a:rPr>
            </a:br>
            <a:endParaRPr lang="en-US" sz="2600" dirty="0"/>
          </a:p>
        </p:txBody>
      </p:sp>
      <p:sp>
        <p:nvSpPr>
          <p:cNvPr id="3" name="Content Placeholder 2"/>
          <p:cNvSpPr>
            <a:spLocks noGrp="1"/>
          </p:cNvSpPr>
          <p:nvPr>
            <p:ph idx="1"/>
          </p:nvPr>
        </p:nvSpPr>
        <p:spPr>
          <a:xfrm>
            <a:off x="4779818" y="803562"/>
            <a:ext cx="7356764" cy="6123710"/>
          </a:xfrm>
        </p:spPr>
        <p:txBody>
          <a:bodyPr>
            <a:noAutofit/>
          </a:bodyPr>
          <a:lstStyle/>
          <a:p>
            <a:pPr marL="0" marR="142875" indent="0">
              <a:spcBef>
                <a:spcPts val="0"/>
              </a:spcBef>
              <a:spcAft>
                <a:spcPts val="0"/>
              </a:spcAft>
              <a:buNone/>
            </a:pPr>
            <a:r>
              <a:rPr lang="en-US" sz="2400" dirty="0">
                <a:effectLst/>
                <a:latin typeface="Times New Roman" panose="02020503050405090304" pitchFamily="18" charset="0"/>
                <a:ea typeface="Times New Roman" panose="02020503050405090304" pitchFamily="18" charset="0"/>
              </a:rPr>
              <a:t>Property owners sued LI Power Authority and others for damage to their properties because LIPA did not preemptively de-energize Rockaway Peninsula to prevent, during Hurricane Sandy, salt-water surges from knocking out power and causing destructive fires.  </a:t>
            </a:r>
            <a:endParaRPr lang="en-US" sz="2400" dirty="0">
              <a:effectLst/>
              <a:latin typeface="Times New Roman" panose="02020503050405090304" pitchFamily="18" charset="0"/>
              <a:ea typeface="Times New Roman" panose="02020503050405090304" pitchFamily="18" charset="0"/>
            </a:endParaRPr>
          </a:p>
          <a:p>
            <a:pPr marL="0" marR="142875" indent="0">
              <a:spcBef>
                <a:spcPts val="0"/>
              </a:spcBef>
              <a:spcAft>
                <a:spcPts val="0"/>
              </a:spcAft>
              <a:buNone/>
            </a:pPr>
            <a:endParaRPr lang="en-US" sz="2400" dirty="0">
              <a:latin typeface="Times New Roman" panose="02020503050405090304" pitchFamily="18" charset="0"/>
              <a:ea typeface="Times New Roman" panose="02020503050405090304" pitchFamily="18" charset="0"/>
            </a:endParaRPr>
          </a:p>
          <a:p>
            <a:pPr marL="0" marR="142875" indent="0">
              <a:spcBef>
                <a:spcPts val="0"/>
              </a:spcBef>
              <a:spcAft>
                <a:spcPts val="0"/>
              </a:spcAft>
              <a:buNone/>
            </a:pPr>
            <a:r>
              <a:rPr lang="en-US" sz="2400" dirty="0">
                <a:effectLst/>
                <a:latin typeface="Times New Roman" panose="02020503050405090304" pitchFamily="18" charset="0"/>
                <a:ea typeface="Times New Roman" panose="02020503050405090304" pitchFamily="18" charset="0"/>
              </a:rPr>
              <a:t>Issue:  Were the emergency preparation choices of the </a:t>
            </a:r>
            <a:r>
              <a:rPr lang="en-US" sz="2400" dirty="0">
                <a:latin typeface="Times New Roman" panose="02020503050405090304" pitchFamily="18" charset="0"/>
                <a:ea typeface="Times New Roman" panose="02020503050405090304" pitchFamily="18" charset="0"/>
              </a:rPr>
              <a:t>p</a:t>
            </a:r>
            <a:r>
              <a:rPr lang="en-US" sz="2400" dirty="0">
                <a:effectLst/>
                <a:latin typeface="Times New Roman" panose="02020503050405090304" pitchFamily="18" charset="0"/>
                <a:ea typeface="Times New Roman" panose="02020503050405090304" pitchFamily="18" charset="0"/>
              </a:rPr>
              <a:t>ublic </a:t>
            </a:r>
            <a:r>
              <a:rPr lang="en-US" sz="2400" dirty="0">
                <a:latin typeface="Times New Roman" panose="02020503050405090304" pitchFamily="18" charset="0"/>
                <a:ea typeface="Times New Roman" panose="02020503050405090304" pitchFamily="18" charset="0"/>
              </a:rPr>
              <a:t>LIPA </a:t>
            </a:r>
            <a:r>
              <a:rPr lang="en-US" sz="2400" i="1" dirty="0">
                <a:effectLst/>
                <a:highlight>
                  <a:srgbClr val="FF0000"/>
                </a:highlight>
                <a:latin typeface="Times New Roman" panose="02020503050405090304" pitchFamily="18" charset="0"/>
                <a:ea typeface="Times New Roman" panose="02020503050405090304" pitchFamily="18" charset="0"/>
              </a:rPr>
              <a:t>governmental</a:t>
            </a:r>
            <a:r>
              <a:rPr lang="en-US" sz="2400" dirty="0">
                <a:effectLst/>
                <a:latin typeface="Times New Roman" panose="02020503050405090304" pitchFamily="18" charset="0"/>
                <a:ea typeface="Times New Roman" panose="02020503050405090304" pitchFamily="18" charset="0"/>
              </a:rPr>
              <a:t> (because aimed at protecting public from harm during emergency weather event) or </a:t>
            </a:r>
            <a:r>
              <a:rPr lang="en-US" sz="2400" i="1" dirty="0">
                <a:effectLst/>
                <a:highlight>
                  <a:srgbClr val="FF0000"/>
                </a:highlight>
                <a:latin typeface="Times New Roman" panose="02020503050405090304" pitchFamily="18" charset="0"/>
                <a:ea typeface="Times New Roman" panose="02020503050405090304" pitchFamily="18" charset="0"/>
              </a:rPr>
              <a:t>proprietary</a:t>
            </a:r>
            <a:r>
              <a:rPr lang="en-US" sz="2400" dirty="0">
                <a:effectLst/>
                <a:highlight>
                  <a:srgbClr val="FF0000"/>
                </a:highlight>
                <a:latin typeface="Times New Roman" panose="02020503050405090304" pitchFamily="18" charset="0"/>
                <a:ea typeface="Times New Roman" panose="02020503050405090304" pitchFamily="18" charset="0"/>
              </a:rPr>
              <a:t> </a:t>
            </a:r>
            <a:r>
              <a:rPr lang="en-US" sz="2400" dirty="0">
                <a:effectLst/>
                <a:latin typeface="Times New Roman" panose="02020503050405090304" pitchFamily="18" charset="0"/>
                <a:ea typeface="Times New Roman" panose="02020503050405090304" pitchFamily="18" charset="0"/>
              </a:rPr>
              <a:t>(because private enterprises also own energy plants)?   LIPA’s </a:t>
            </a:r>
            <a:r>
              <a:rPr lang="en-US" sz="2400" dirty="0">
                <a:latin typeface="Times New Roman" panose="02020503050405090304" pitchFamily="18" charset="0"/>
                <a:ea typeface="Times New Roman" panose="02020503050405090304" pitchFamily="18" charset="0"/>
              </a:rPr>
              <a:t>C</a:t>
            </a:r>
            <a:r>
              <a:rPr lang="en-US" sz="2400" dirty="0">
                <a:effectLst/>
                <a:latin typeface="Times New Roman" panose="02020503050405090304" pitchFamily="18" charset="0"/>
                <a:ea typeface="Times New Roman" panose="02020503050405090304" pitchFamily="18" charset="0"/>
              </a:rPr>
              <a:t>PLR 3211 motion denied because Court saw issue as to whether acts were </a:t>
            </a:r>
            <a:r>
              <a:rPr lang="en-US" sz="2400" dirty="0">
                <a:effectLst/>
                <a:highlight>
                  <a:srgbClr val="FF0000"/>
                </a:highlight>
                <a:latin typeface="Times New Roman" panose="02020503050405090304" pitchFamily="18" charset="0"/>
                <a:ea typeface="Times New Roman" panose="02020503050405090304" pitchFamily="18" charset="0"/>
              </a:rPr>
              <a:t>PROPRIETARY</a:t>
            </a:r>
            <a:r>
              <a:rPr lang="en-US" sz="2400" dirty="0">
                <a:effectLst/>
                <a:latin typeface="Times New Roman" panose="02020503050405090304" pitchFamily="18" charset="0"/>
                <a:ea typeface="Times New Roman" panose="02020503050405090304" pitchFamily="18" charset="0"/>
              </a:rPr>
              <a:t> because same kinds of decisions were made by private power companies in area.</a:t>
            </a:r>
            <a:endParaRPr lang="en-US" sz="2400" dirty="0">
              <a:effectLst/>
              <a:latin typeface="Times New Roman" panose="02020503050405090304" pitchFamily="18" charset="0"/>
              <a:ea typeface="Times New Roman" panose="02020503050405090304" pitchFamily="18" charset="0"/>
            </a:endParaRPr>
          </a:p>
          <a:p>
            <a:pPr marL="0" marR="142875" indent="0">
              <a:spcBef>
                <a:spcPts val="0"/>
              </a:spcBef>
              <a:spcAft>
                <a:spcPts val="0"/>
              </a:spcAft>
              <a:buNone/>
            </a:pPr>
            <a:endParaRPr lang="en-US" sz="2400" dirty="0">
              <a:effectLst/>
              <a:latin typeface="Times New Roman" panose="02020503050405090304" pitchFamily="18" charset="0"/>
              <a:ea typeface="Times New Roman" panose="02020503050405090304" pitchFamily="18" charset="0"/>
            </a:endParaRPr>
          </a:p>
          <a:p>
            <a:pPr marL="0" indent="0" algn="ctr">
              <a:buNone/>
            </a:pPr>
            <a:r>
              <a:rPr lang="en-US" sz="2400" dirty="0">
                <a:latin typeface="Times New Roman" panose="02020503050405090304" pitchFamily="18" charset="0"/>
                <a:cs typeface="Times New Roman" panose="02020503050405090304" pitchFamily="18" charset="0"/>
              </a:rPr>
              <a:t>ANOTHER CLOSE CALL!</a:t>
            </a:r>
            <a:endParaRPr lang="en-US"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2370" y="605896"/>
            <a:ext cx="3927230" cy="5646208"/>
          </a:xfrm>
        </p:spPr>
        <p:txBody>
          <a:bodyPr anchor="ctr">
            <a:normAutofit/>
          </a:bodyPr>
          <a:lstStyle/>
          <a:p>
            <a:pPr marL="0" marR="0" fontAlgn="base">
              <a:spcBef>
                <a:spcPts val="0"/>
              </a:spcBef>
              <a:spcAft>
                <a:spcPts val="0"/>
              </a:spcAft>
            </a:pPr>
            <a:r>
              <a:rPr lang="en-US" sz="3300" b="1" dirty="0">
                <a:solidFill>
                  <a:srgbClr val="FFFFFF"/>
                </a:solidFill>
                <a:effectLst/>
                <a:ea typeface="Calibri" panose="020F0502020204030204" pitchFamily="34" charset="0"/>
                <a:cs typeface="Times New Roman" panose="02020503050405090304" pitchFamily="18" charset="0"/>
              </a:rPr>
              <a:t>HOW TO MARSHAL FACTS TO SHOW</a:t>
            </a:r>
            <a:br>
              <a:rPr lang="en-US" sz="3300" dirty="0">
                <a:solidFill>
                  <a:srgbClr val="FFFFFF"/>
                </a:solidFill>
                <a:effectLst/>
                <a:ea typeface="Calibri" panose="020F0502020204030204" pitchFamily="34" charset="0"/>
                <a:cs typeface="Times New Roman" panose="02020503050405090304" pitchFamily="18" charset="0"/>
              </a:rPr>
            </a:br>
            <a:r>
              <a:rPr lang="en-US" sz="3300" b="1" dirty="0">
                <a:solidFill>
                  <a:srgbClr val="FFFFFF"/>
                </a:solidFill>
                <a:effectLst/>
                <a:ea typeface="Calibri" panose="020F0502020204030204" pitchFamily="34" charset="0"/>
                <a:cs typeface="Times New Roman" panose="02020503050405090304" pitchFamily="18" charset="0"/>
              </a:rPr>
              <a:t>PROPRIETARY NOT GOVERNMENTAL</a:t>
            </a:r>
            <a:endParaRPr lang="en-US" sz="3300" dirty="0">
              <a:solidFill>
                <a:srgbClr val="FFFFFF"/>
              </a:solidFill>
            </a:endParaRPr>
          </a:p>
        </p:txBody>
      </p:sp>
      <p:sp>
        <p:nvSpPr>
          <p:cNvPr id="3" name="Content Placeholder 2"/>
          <p:cNvSpPr>
            <a:spLocks noGrp="1"/>
          </p:cNvSpPr>
          <p:nvPr>
            <p:ph idx="1"/>
          </p:nvPr>
        </p:nvSpPr>
        <p:spPr>
          <a:xfrm>
            <a:off x="4748943" y="986896"/>
            <a:ext cx="7214457" cy="6058140"/>
          </a:xfrm>
        </p:spPr>
        <p:txBody>
          <a:bodyPr anchor="ctr">
            <a:normAutofit/>
          </a:bodyPr>
          <a:lstStyle/>
          <a:p>
            <a:pPr marL="342900" marR="0" lvl="0" indent="-342900" fontAlgn="base">
              <a:spcBef>
                <a:spcPts val="0"/>
              </a:spcBef>
              <a:spcAft>
                <a:spcPts val="0"/>
              </a:spcAft>
              <a:buFont typeface="Symbol" panose="05050102010706020507" pitchFamily="18" charset="2"/>
              <a:buChar char=""/>
            </a:pP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Show that the government’s activities or decisions that caused harm are virtually identical to those of a private enterprise actor.  </a:t>
            </a:r>
            <a:endParaRPr lang="en-US" sz="24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0" lvl="0" indent="-342900" fontAlgn="base">
              <a:spcBef>
                <a:spcPts val="0"/>
              </a:spcBef>
              <a:spcAft>
                <a:spcPts val="0"/>
              </a:spcAft>
              <a:buFont typeface="Symbol" panose="05050102010706020507" pitchFamily="18" charset="2"/>
              <a:buChar char=""/>
            </a:pPr>
            <a:endParaRPr lang="en-US" sz="24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0" lvl="0" indent="-342900" fontAlgn="base">
              <a:spcBef>
                <a:spcPts val="0"/>
              </a:spcBef>
              <a:spcAft>
                <a:spcPts val="0"/>
              </a:spcAft>
              <a:buFont typeface="Symbol" panose="05050102010706020507" pitchFamily="18" charset="2"/>
              <a:buChar char=""/>
            </a:pP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When you take depositions of the government employees, show they have the same training, schooling as those who work in private industry concerns.  </a:t>
            </a:r>
            <a:endParaRPr lang="en-US" sz="24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0" lvl="0" indent="-342900" fontAlgn="base">
              <a:spcBef>
                <a:spcPts val="0"/>
              </a:spcBef>
              <a:spcAft>
                <a:spcPts val="0"/>
              </a:spcAft>
              <a:buFont typeface="Symbol" panose="05050102010706020507" pitchFamily="18" charset="2"/>
              <a:buChar char=""/>
            </a:pPr>
            <a:endParaRPr lang="en-US" sz="24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0" lvl="0" indent="-342900" fontAlgn="base">
              <a:spcBef>
                <a:spcPts val="0"/>
              </a:spcBef>
              <a:spcAft>
                <a:spcPts val="0"/>
              </a:spcAft>
              <a:buFont typeface="Symbol" panose="05050102010706020507" pitchFamily="18" charset="2"/>
              <a:buChar char=""/>
            </a:pP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Most important</a:t>
            </a:r>
            <a:r>
              <a:rPr lang="en-US" sz="2400" dirty="0">
                <a:latin typeface="Times New Roman" panose="02020503050405090304" pitchFamily="18" charset="0"/>
                <a:ea typeface="Times New Roman" panose="02020503050405090304" pitchFamily="18" charset="0"/>
                <a:cs typeface="Times New Roman" panose="02020503050405090304" pitchFamily="18" charset="0"/>
              </a:rPr>
              <a:t>:  F</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ocus on the exact </a:t>
            </a:r>
            <a:r>
              <a:rPr lang="en-US" sz="2400" dirty="0">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allegations of negligence</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 not the general duties of the agency, to show that the </a:t>
            </a:r>
            <a:r>
              <a:rPr lang="en-US" sz="2400" dirty="0">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particular acts </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which allegedly caused the injury were proprietary (not governmental) because private enterprise makes the same kinds of decisions or engages in the same activities.</a:t>
            </a:r>
            <a:endParaRPr lang="en-US" sz="24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0" indent="0">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4872" y="982272"/>
            <a:ext cx="3388419" cy="4560970"/>
          </a:xfrm>
        </p:spPr>
        <p:txBody>
          <a:bodyPr>
            <a:normAutofit/>
          </a:bodyPr>
          <a:lstStyle/>
          <a:p>
            <a:r>
              <a:rPr lang="en-US" sz="4000" b="1" dirty="0">
                <a:solidFill>
                  <a:srgbClr val="FFFFFF"/>
                </a:solidFill>
                <a:effectLst/>
                <a:latin typeface="Times New Roman" panose="02020503050405090304" pitchFamily="18" charset="0"/>
                <a:ea typeface="Times New Roman" panose="02020503050405090304" pitchFamily="18" charset="0"/>
              </a:rPr>
              <a:t>THE PUBLIC DUTY RULE</a:t>
            </a:r>
            <a:endParaRPr lang="en-US" sz="4000" dirty="0">
              <a:solidFill>
                <a:srgbClr val="FFFFFF"/>
              </a:solidFill>
            </a:endParaRPr>
          </a:p>
        </p:txBody>
      </p:sp>
      <p:sp>
        <p:nvSpPr>
          <p:cNvPr id="3" name="Content Placeholder 2"/>
          <p:cNvSpPr>
            <a:spLocks noGrp="1"/>
          </p:cNvSpPr>
          <p:nvPr>
            <p:ph idx="1"/>
          </p:nvPr>
        </p:nvSpPr>
        <p:spPr>
          <a:xfrm>
            <a:off x="5221862" y="1385455"/>
            <a:ext cx="5948831" cy="5257800"/>
          </a:xfrm>
        </p:spPr>
        <p:txBody>
          <a:bodyPr anchor="ctr">
            <a:normAutofit fontScale="92500" lnSpcReduction="10000"/>
          </a:bodyPr>
          <a:lstStyle/>
          <a:p>
            <a:pPr marL="0" indent="0">
              <a:buNone/>
            </a:pPr>
            <a:r>
              <a:rPr lang="en-US" sz="2800" dirty="0">
                <a:solidFill>
                  <a:srgbClr val="FEFFFF"/>
                </a:solidFill>
                <a:effectLst/>
                <a:latin typeface="Times New Roman" panose="02020503050405090304" pitchFamily="18" charset="0"/>
                <a:ea typeface="Calibri" panose="020F0502020204030204" pitchFamily="34" charset="0"/>
                <a:cs typeface="Times New Roman" panose="02020503050405090304" pitchFamily="18" charset="0"/>
              </a:rPr>
              <a:t> </a:t>
            </a:r>
            <a:r>
              <a:rPr lang="en-US" sz="3200" dirty="0">
                <a:solidFill>
                  <a:srgbClr val="FEFFFF"/>
                </a:solidFill>
                <a:effectLst/>
                <a:latin typeface="Times New Roman" panose="02020503050405090304" pitchFamily="18" charset="0"/>
                <a:ea typeface="Calibri" panose="020F0502020204030204" pitchFamily="34" charset="0"/>
                <a:cs typeface="Times New Roman" panose="02020503050405090304" pitchFamily="18" charset="0"/>
              </a:rPr>
              <a:t>“Although a municipality owes a general duty to the public at large to furnish police protection (and other services), this does not create a duty of care running to a specific individual sufficient to support a negligence claim, </a:t>
            </a:r>
            <a:r>
              <a:rPr lang="en-US" sz="3200" b="1" i="1" dirty="0">
                <a:solidFill>
                  <a:srgbClr val="FEFFFF"/>
                </a:solidFill>
                <a:effectLst/>
                <a:latin typeface="Times New Roman" panose="02020503050405090304" pitchFamily="18" charset="0"/>
                <a:ea typeface="Calibri" panose="020F0502020204030204" pitchFamily="34" charset="0"/>
                <a:cs typeface="Times New Roman" panose="02020503050405090304" pitchFamily="18" charset="0"/>
              </a:rPr>
              <a:t>unless the facts demonstrate that a special duty was created</a:t>
            </a:r>
            <a:r>
              <a:rPr lang="en-US" sz="3200" b="1" i="1" dirty="0">
                <a:solidFill>
                  <a:srgbClr val="FEFFFF"/>
                </a:solidFill>
                <a:latin typeface="Times New Roman" panose="02020503050405090304" pitchFamily="18" charset="0"/>
                <a:ea typeface="Calibri" panose="020F0502020204030204" pitchFamily="34" charset="0"/>
                <a:cs typeface="Times New Roman" panose="02020503050405090304" pitchFamily="18" charset="0"/>
              </a:rPr>
              <a:t>”. </a:t>
            </a:r>
            <a:r>
              <a:rPr lang="en-US" sz="3200" i="1" dirty="0">
                <a:solidFill>
                  <a:srgbClr val="FEFFFF"/>
                </a:solidFill>
                <a:latin typeface="Times New Roman" panose="02020503050405090304" pitchFamily="18" charset="0"/>
                <a:ea typeface="Calibri" panose="020F0502020204030204" pitchFamily="34" charset="0"/>
                <a:cs typeface="Times New Roman" panose="02020503050405090304" pitchFamily="18" charset="0"/>
              </a:rPr>
              <a:t>Valdez v City of NY, </a:t>
            </a:r>
            <a:r>
              <a:rPr lang="en-US" sz="3200" dirty="0">
                <a:solidFill>
                  <a:srgbClr val="FEFFFF"/>
                </a:solidFill>
                <a:effectLst/>
                <a:latin typeface="Times New Roman" panose="02020503050405090304" pitchFamily="18" charset="0"/>
                <a:ea typeface="Calibri" panose="020F0502020204030204" pitchFamily="34" charset="0"/>
                <a:cs typeface="Times New Roman" panose="02020503050405090304" pitchFamily="18" charset="0"/>
              </a:rPr>
              <a:t>18 NY3d 69 (2010) </a:t>
            </a:r>
            <a:endParaRPr lang="en-US" sz="3200" dirty="0">
              <a:solidFill>
                <a:srgbClr val="FEFFFF"/>
              </a:solidFill>
              <a:effectLst/>
              <a:latin typeface="Times New Roman" panose="02020503050405090304" pitchFamily="18" charset="0"/>
              <a:ea typeface="Calibri" panose="020F0502020204030204" pitchFamily="34" charset="0"/>
              <a:cs typeface="Times New Roman" panose="02020503050405090304" pitchFamily="18" charset="0"/>
            </a:endParaRPr>
          </a:p>
          <a:p>
            <a:pPr marL="0" indent="0">
              <a:buNone/>
            </a:pPr>
            <a:r>
              <a:rPr lang="en-US" sz="3200" dirty="0">
                <a:solidFill>
                  <a:srgbClr val="FEFFFF"/>
                </a:solidFill>
                <a:effectLst/>
                <a:latin typeface="Times New Roman" panose="02020503050405090304" pitchFamily="18" charset="0"/>
                <a:ea typeface="Calibri" panose="020F0502020204030204" pitchFamily="34" charset="0"/>
                <a:cs typeface="Times New Roman" panose="02020503050405090304" pitchFamily="18" charset="0"/>
              </a:rPr>
              <a:t>Reason for rule:  Avoid avalanche of litigation against the State.</a:t>
            </a:r>
            <a:endParaRPr lang="en-US" sz="2400" dirty="0">
              <a:solidFill>
                <a:srgbClr val="FE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1248" y="704850"/>
            <a:ext cx="3785616" cy="2978150"/>
          </a:xfrm>
        </p:spPr>
        <p:txBody>
          <a:bodyPr anchor="b">
            <a:normAutofit/>
          </a:bodyPr>
          <a:lstStyle/>
          <a:p>
            <a:r>
              <a:rPr lang="en-US" b="1" dirty="0">
                <a:effectLst/>
                <a:latin typeface="Calibri" panose="020F0502020204030204" pitchFamily="34" charset="0"/>
                <a:ea typeface="Calibri" panose="020F0502020204030204" pitchFamily="34" charset="0"/>
                <a:cs typeface="Times New Roman" panose="02020503050405090304" pitchFamily="18" charset="0"/>
              </a:rPr>
              <a:t>THREE WAYS TO ESTABLISH SPECIAL DUTY</a:t>
            </a:r>
            <a:endParaRPr lang="en-US" dirty="0"/>
          </a:p>
        </p:txBody>
      </p:sp>
      <p:sp>
        <p:nvSpPr>
          <p:cNvPr id="3" name="Content Placeholder 2"/>
          <p:cNvSpPr>
            <a:spLocks noGrp="1"/>
          </p:cNvSpPr>
          <p:nvPr>
            <p:ph idx="1"/>
          </p:nvPr>
        </p:nvSpPr>
        <p:spPr>
          <a:xfrm>
            <a:off x="4530436" y="1191491"/>
            <a:ext cx="7474528" cy="5569527"/>
          </a:xfrm>
        </p:spPr>
        <p:txBody>
          <a:bodyPr anchor="ctr">
            <a:normAutofit/>
          </a:bodyPr>
          <a:lstStyle/>
          <a:p>
            <a:pPr marL="457200" marR="0" lvl="0" indent="-457200" fontAlgn="base">
              <a:spcBef>
                <a:spcPts val="0"/>
              </a:spcBef>
              <a:spcAft>
                <a:spcPts val="1200"/>
              </a:spcAft>
              <a:buFont typeface="+mj-lt"/>
              <a:buAutoNum type="arabicParenR"/>
            </a:pPr>
            <a:r>
              <a:rPr lang="en-US" sz="2800" dirty="0">
                <a:solidFill>
                  <a:schemeClr val="tx2"/>
                </a:solidFill>
                <a:latin typeface="Times New Roman" panose="02020503050405090304" pitchFamily="18" charset="0"/>
                <a:ea typeface="Times New Roman" panose="02020503050405090304" pitchFamily="18" charset="0"/>
                <a:cs typeface="Times New Roman" panose="02020503050405090304" pitchFamily="18" charset="0"/>
              </a:rPr>
              <a:t>b</a:t>
            </a:r>
            <a:r>
              <a:rPr lang="en-US" sz="2800" dirty="0">
                <a:solidFill>
                  <a:schemeClr val="tx2"/>
                </a:solidFill>
                <a:effectLst/>
                <a:latin typeface="Times New Roman" panose="02020503050405090304" pitchFamily="18" charset="0"/>
                <a:ea typeface="Times New Roman" panose="02020503050405090304" pitchFamily="18" charset="0"/>
                <a:cs typeface="Times New Roman" panose="02020503050405090304" pitchFamily="18" charset="0"/>
              </a:rPr>
              <a:t>y “a statute enacted for the benefit of a particular class of persons of which the plaintiff is a member”;</a:t>
            </a:r>
            <a:endParaRPr lang="en-US" sz="2800" dirty="0">
              <a:solidFill>
                <a:schemeClr val="tx2"/>
              </a:solidFill>
              <a:effectLst/>
              <a:latin typeface="Times New Roman" panose="02020503050405090304" pitchFamily="18" charset="0"/>
              <a:ea typeface="Calibri" panose="020F0502020204030204" pitchFamily="34" charset="0"/>
              <a:cs typeface="Times New Roman" panose="02020503050405090304" pitchFamily="18" charset="0"/>
            </a:endParaRPr>
          </a:p>
          <a:p>
            <a:pPr marL="457200" marR="0" lvl="0" indent="-457200" fontAlgn="base">
              <a:spcBef>
                <a:spcPts val="0"/>
              </a:spcBef>
              <a:spcAft>
                <a:spcPts val="1200"/>
              </a:spcAft>
              <a:buFont typeface="+mj-lt"/>
              <a:buAutoNum type="arabicParenR"/>
            </a:pPr>
            <a:r>
              <a:rPr lang="en-US" sz="2800" dirty="0">
                <a:solidFill>
                  <a:schemeClr val="tx2"/>
                </a:solidFill>
                <a:effectLst/>
                <a:latin typeface="Times New Roman" panose="02020503050405090304" pitchFamily="18" charset="0"/>
                <a:ea typeface="Times New Roman" panose="02020503050405090304" pitchFamily="18" charset="0"/>
                <a:cs typeface="Times New Roman" panose="02020503050405090304" pitchFamily="18" charset="0"/>
              </a:rPr>
              <a:t> by a “government official assuming positive direction and control in the face of a known, blatant and dangerous safety violation”;</a:t>
            </a:r>
            <a:endParaRPr lang="en-US" sz="2800" b="1" dirty="0">
              <a:solidFill>
                <a:schemeClr val="tx2"/>
              </a:solidFill>
              <a:effectLst/>
              <a:latin typeface="Times New Roman" panose="02020503050405090304" pitchFamily="18" charset="0"/>
              <a:ea typeface="Calibri" panose="020F0502020204030204" pitchFamily="34" charset="0"/>
              <a:cs typeface="Times New Roman" panose="02020503050405090304" pitchFamily="18" charset="0"/>
            </a:endParaRPr>
          </a:p>
          <a:p>
            <a:pPr marL="457200" marR="0" lvl="0" indent="-457200" fontAlgn="base">
              <a:spcBef>
                <a:spcPts val="0"/>
              </a:spcBef>
              <a:spcAft>
                <a:spcPts val="1200"/>
              </a:spcAft>
              <a:buFont typeface="+mj-lt"/>
              <a:buAutoNum type="arabicParenR"/>
            </a:pPr>
            <a:r>
              <a:rPr lang="en-US" sz="2400" b="1" dirty="0">
                <a:solidFill>
                  <a:schemeClr val="tx2"/>
                </a:solidFill>
                <a:effectLst/>
                <a:latin typeface="Times New Roman" panose="02020503050405090304" pitchFamily="18" charset="0"/>
                <a:ea typeface="Times New Roman" panose="02020503050405090304" pitchFamily="18" charset="0"/>
                <a:cs typeface="Times New Roman" panose="02020503050405090304" pitchFamily="18" charset="0"/>
              </a:rPr>
              <a:t>by the “government official's voluntary assumption of a duty toward a private party who then justifiably relies on proper performance of that duty” (NOTE:  MOST COMMON WAY OF SHOWING “SPECIAL DUTY”)</a:t>
            </a:r>
            <a:endParaRPr lang="en-US" sz="2400" b="1" dirty="0">
              <a:solidFill>
                <a:schemeClr val="tx2"/>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0" lvl="0" indent="0" fontAlgn="base">
              <a:spcBef>
                <a:spcPts val="0"/>
              </a:spcBef>
              <a:spcAft>
                <a:spcPts val="1200"/>
              </a:spcAft>
              <a:buNone/>
            </a:pPr>
            <a:r>
              <a:rPr lang="en-US" sz="2400" i="1" dirty="0" err="1">
                <a:solidFill>
                  <a:schemeClr val="tx2"/>
                </a:solidFill>
                <a:effectLst/>
                <a:latin typeface="Times New Roman" panose="02020503050405090304" pitchFamily="18" charset="0"/>
                <a:cs typeface="Times New Roman" panose="02020503050405090304" pitchFamily="18" charset="0"/>
              </a:rPr>
              <a:t>Cuffy</a:t>
            </a:r>
            <a:r>
              <a:rPr lang="en-US" sz="2400" i="1" dirty="0">
                <a:solidFill>
                  <a:schemeClr val="tx2"/>
                </a:solidFill>
                <a:effectLst/>
                <a:latin typeface="Times New Roman" panose="02020503050405090304" pitchFamily="18" charset="0"/>
                <a:cs typeface="Times New Roman" panose="02020503050405090304" pitchFamily="18" charset="0"/>
              </a:rPr>
              <a:t> v City of New York</a:t>
            </a:r>
            <a:r>
              <a:rPr lang="en-US" sz="2400" b="0" i="0" dirty="0">
                <a:solidFill>
                  <a:schemeClr val="tx2"/>
                </a:solidFill>
                <a:effectLst/>
                <a:latin typeface="Times New Roman" panose="02020503050405090304" pitchFamily="18" charset="0"/>
                <a:cs typeface="Times New Roman" panose="02020503050405090304" pitchFamily="18" charset="0"/>
              </a:rPr>
              <a:t>, 69 NY2d 255 (1987</a:t>
            </a:r>
            <a:r>
              <a:rPr lang="en-US" sz="2400" dirty="0">
                <a:solidFill>
                  <a:schemeClr val="tx2"/>
                </a:solidFill>
                <a:latin typeface="Times New Roman" panose="02020503050405090304" pitchFamily="18" charset="0"/>
                <a:cs typeface="Times New Roman" panose="02020503050405090304" pitchFamily="18" charset="0"/>
              </a:rPr>
              <a:t>)</a:t>
            </a:r>
            <a:endParaRPr lang="en-US" sz="2400" dirty="0">
              <a:solidFill>
                <a:schemeClr val="tx2"/>
              </a:solidFill>
              <a:effectLst/>
              <a:latin typeface="Times New Roman" panose="02020503050405090304" pitchFamily="18" charset="0"/>
              <a:ea typeface="Calibri" panose="020F0502020204030204" pitchFamily="34" charset="0"/>
              <a:cs typeface="Times New Roman" panose="02020503050405090304" pitchFamily="18" charset="0"/>
            </a:endParaRPr>
          </a:p>
          <a:p>
            <a:endParaRPr lang="en-US" sz="2100" dirty="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2370" y="605896"/>
            <a:ext cx="3084844" cy="5646208"/>
          </a:xfrm>
        </p:spPr>
        <p:txBody>
          <a:bodyPr anchor="ctr">
            <a:normAutofit/>
          </a:bodyPr>
          <a:lstStyle/>
          <a:p>
            <a:r>
              <a:rPr lang="en-US" sz="3600" b="1" dirty="0">
                <a:solidFill>
                  <a:srgbClr val="FFFFFF"/>
                </a:solidFill>
              </a:rPr>
              <a:t>Special Relationship</a:t>
            </a:r>
            <a:endParaRPr lang="en-US" sz="3600" b="1" dirty="0">
              <a:solidFill>
                <a:srgbClr val="FFFFFF"/>
              </a:solidFill>
            </a:endParaRPr>
          </a:p>
        </p:txBody>
      </p:sp>
      <p:sp>
        <p:nvSpPr>
          <p:cNvPr id="3" name="Content Placeholder 2"/>
          <p:cNvSpPr>
            <a:spLocks noGrp="1"/>
          </p:cNvSpPr>
          <p:nvPr>
            <p:ph idx="1"/>
          </p:nvPr>
        </p:nvSpPr>
        <p:spPr>
          <a:xfrm>
            <a:off x="3373582" y="1440872"/>
            <a:ext cx="8721436" cy="5791201"/>
          </a:xfrm>
        </p:spPr>
        <p:txBody>
          <a:bodyPr anchor="ctr">
            <a:normAutofit lnSpcReduction="10000"/>
          </a:bodyPr>
          <a:lstStyle/>
          <a:p>
            <a:pPr marL="0" marR="0" indent="0" fontAlgn="base">
              <a:spcBef>
                <a:spcPts val="0"/>
              </a:spcBef>
              <a:spcAft>
                <a:spcPts val="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Third way of establishing “special duty” is called “</a:t>
            </a:r>
            <a:r>
              <a:rPr lang="en-US" sz="2800" b="1" i="1" dirty="0">
                <a:effectLst/>
                <a:latin typeface="Times New Roman" panose="02020503050405090304" pitchFamily="18" charset="0"/>
                <a:ea typeface="Times New Roman" panose="02020503050405090304" pitchFamily="18" charset="0"/>
                <a:cs typeface="Times New Roman" panose="02020503050405090304" pitchFamily="18" charset="0"/>
              </a:rPr>
              <a:t>special relationship</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and the elements are laid out in </a:t>
            </a:r>
            <a:r>
              <a:rPr lang="en-US" sz="2800" i="1" dirty="0" err="1">
                <a:effectLst/>
                <a:latin typeface="Times New Roman" panose="02020503050405090304" pitchFamily="18" charset="0"/>
                <a:ea typeface="Calibri" panose="020F0502020204030204" pitchFamily="34" charset="0"/>
                <a:cs typeface="Times New Roman" panose="02020503050405090304" pitchFamily="18" charset="0"/>
              </a:rPr>
              <a:t>Cuffy</a:t>
            </a:r>
            <a:r>
              <a:rPr lang="en-US" sz="2800" i="1" dirty="0">
                <a:effectLst/>
                <a:latin typeface="Times New Roman" panose="02020503050405090304" pitchFamily="18" charset="0"/>
                <a:ea typeface="Calibri" panose="020F0502020204030204" pitchFamily="34" charset="0"/>
                <a:cs typeface="Times New Roman" panose="02020503050405090304" pitchFamily="18" charset="0"/>
              </a:rPr>
              <a:t> v. City of New York,</a:t>
            </a:r>
            <a:r>
              <a:rPr lang="en-US" sz="2800" dirty="0">
                <a:effectLst/>
                <a:latin typeface="Times New Roman" panose="02020503050405090304" pitchFamily="18" charset="0"/>
                <a:ea typeface="Calibri" panose="020F0502020204030204" pitchFamily="34" charset="0"/>
                <a:cs typeface="Times New Roman" panose="02020503050405090304" pitchFamily="18" charset="0"/>
              </a:rPr>
              <a:t> 69 N.Y.2d 255, 260 (1987).</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endParaRPr lang="en-US" sz="2800" dirty="0">
              <a:effectLst/>
              <a:latin typeface="Times New Roman" panose="02020503050405090304" pitchFamily="18" charset="0"/>
              <a:ea typeface="Calibri" panose="020F0502020204030204" pitchFamily="34" charset="0"/>
              <a:cs typeface="Times New Roman" panose="02020503050405090304" pitchFamily="18" charset="0"/>
            </a:endParaRPr>
          </a:p>
          <a:p>
            <a:pPr marL="0" marR="0" indent="0" fontAlgn="base">
              <a:spcBef>
                <a:spcPts val="0"/>
              </a:spcBef>
              <a:spcAft>
                <a:spcPts val="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endParaRPr lang="en-US" sz="2800" dirty="0">
              <a:effectLst/>
              <a:latin typeface="Times New Roman" panose="02020503050405090304" pitchFamily="18" charset="0"/>
              <a:ea typeface="Calibri" panose="020F0502020204030204" pitchFamily="34" charset="0"/>
              <a:cs typeface="Times New Roman" panose="02020503050405090304" pitchFamily="18" charset="0"/>
            </a:endParaRPr>
          </a:p>
          <a:p>
            <a:pPr marL="0" marR="0" indent="0" fontAlgn="base">
              <a:spcBef>
                <a:spcPts val="0"/>
              </a:spcBef>
              <a:spcAft>
                <a:spcPts val="120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(1) an </a:t>
            </a:r>
            <a:r>
              <a:rPr lang="en-US" sz="2800" dirty="0">
                <a:solidFill>
                  <a:schemeClr val="accent1"/>
                </a:solidFill>
                <a:effectLst/>
                <a:latin typeface="Times New Roman" panose="02020503050405090304" pitchFamily="18" charset="0"/>
                <a:ea typeface="Times New Roman" panose="02020503050405090304" pitchFamily="18" charset="0"/>
                <a:cs typeface="Times New Roman" panose="02020503050405090304" pitchFamily="18" charset="0"/>
              </a:rPr>
              <a:t>assumption</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by the public entity through promises or action of an </a:t>
            </a:r>
            <a:r>
              <a:rPr lang="en-US" sz="2800" dirty="0">
                <a:solidFill>
                  <a:schemeClr val="accent1"/>
                </a:solidFill>
                <a:effectLst/>
                <a:latin typeface="Times New Roman" panose="02020503050405090304" pitchFamily="18" charset="0"/>
                <a:ea typeface="Times New Roman" panose="02020503050405090304" pitchFamily="18" charset="0"/>
                <a:cs typeface="Times New Roman" panose="02020503050405090304" pitchFamily="18" charset="0"/>
              </a:rPr>
              <a:t>affirmative duty </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to act on behalf of the injured or deceased party;</a:t>
            </a:r>
            <a:endParaRPr lang="en-US" sz="2800" dirty="0">
              <a:effectLst/>
              <a:latin typeface="Times New Roman" panose="02020503050405090304" pitchFamily="18" charset="0"/>
              <a:ea typeface="Calibri" panose="020F0502020204030204" pitchFamily="34" charset="0"/>
              <a:cs typeface="Times New Roman" panose="02020503050405090304" pitchFamily="18" charset="0"/>
            </a:endParaRPr>
          </a:p>
          <a:p>
            <a:pPr marL="0" marR="0" indent="0" fontAlgn="base">
              <a:spcBef>
                <a:spcPts val="0"/>
              </a:spcBef>
              <a:spcAft>
                <a:spcPts val="120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(2) </a:t>
            </a:r>
            <a:r>
              <a:rPr lang="en-US" sz="2800" dirty="0">
                <a:solidFill>
                  <a:schemeClr val="accent1"/>
                </a:solidFill>
                <a:effectLst/>
                <a:latin typeface="Times New Roman" panose="02020503050405090304" pitchFamily="18" charset="0"/>
                <a:ea typeface="Times New Roman" panose="02020503050405090304" pitchFamily="18" charset="0"/>
                <a:cs typeface="Times New Roman" panose="02020503050405090304" pitchFamily="18" charset="0"/>
              </a:rPr>
              <a:t>knowledge</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by the public entity's agents that inaction could lead to harm;</a:t>
            </a:r>
            <a:endParaRPr lang="en-US" sz="2800" dirty="0">
              <a:effectLst/>
              <a:latin typeface="Times New Roman" panose="02020503050405090304" pitchFamily="18" charset="0"/>
              <a:ea typeface="Calibri" panose="020F0502020204030204" pitchFamily="34" charset="0"/>
              <a:cs typeface="Times New Roman" panose="02020503050405090304" pitchFamily="18" charset="0"/>
            </a:endParaRPr>
          </a:p>
          <a:p>
            <a:pPr marL="0" marR="0" indent="0" fontAlgn="base">
              <a:spcBef>
                <a:spcPts val="0"/>
              </a:spcBef>
              <a:spcAft>
                <a:spcPts val="120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(3) some form of </a:t>
            </a:r>
            <a:r>
              <a:rPr lang="en-US" sz="2800" dirty="0">
                <a:solidFill>
                  <a:schemeClr val="accent1"/>
                </a:solidFill>
                <a:effectLst/>
                <a:latin typeface="Times New Roman" panose="02020503050405090304" pitchFamily="18" charset="0"/>
                <a:ea typeface="Times New Roman" panose="02020503050405090304" pitchFamily="18" charset="0"/>
                <a:cs typeface="Times New Roman" panose="02020503050405090304" pitchFamily="18" charset="0"/>
              </a:rPr>
              <a:t>direct contact </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between the public entity's agents and the injured or deceased party; and</a:t>
            </a:r>
            <a:endParaRPr lang="en-US" sz="2800" dirty="0">
              <a:effectLst/>
              <a:latin typeface="Times New Roman" panose="02020503050405090304" pitchFamily="18" charset="0"/>
              <a:ea typeface="Calibri" panose="020F0502020204030204" pitchFamily="34" charset="0"/>
              <a:cs typeface="Times New Roman" panose="02020503050405090304" pitchFamily="18" charset="0"/>
            </a:endParaRPr>
          </a:p>
          <a:p>
            <a:pPr marL="0" marR="0" indent="0" fontAlgn="base">
              <a:spcBef>
                <a:spcPts val="0"/>
              </a:spcBef>
              <a:spcAft>
                <a:spcPts val="120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(4) the injured or deceased party's</a:t>
            </a:r>
            <a:r>
              <a:rPr lang="en-US" sz="2800" b="1"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b="1" dirty="0">
                <a:solidFill>
                  <a:schemeClr val="accent1"/>
                </a:solidFill>
                <a:effectLst/>
                <a:latin typeface="Times New Roman" panose="02020503050405090304" pitchFamily="18" charset="0"/>
                <a:ea typeface="Times New Roman" panose="02020503050405090304" pitchFamily="18" charset="0"/>
                <a:cs typeface="Times New Roman" panose="02020503050405090304" pitchFamily="18" charset="0"/>
              </a:rPr>
              <a:t>justifiable reliance </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on the public entity's affirmative promise </a:t>
            </a:r>
            <a:endParaRPr lang="en-US" sz="2800" dirty="0">
              <a:effectLst/>
              <a:latin typeface="Times New Roman" panose="02020503050405090304" pitchFamily="18" charset="0"/>
              <a:ea typeface="Calibri" panose="020F0502020204030204" pitchFamily="34" charset="0"/>
              <a:cs typeface="Times New Roman" panose="02020503050405090304" pitchFamily="18" charset="0"/>
            </a:endParaRPr>
          </a:p>
          <a:p>
            <a:pPr marL="0" indent="0">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5030" y="963997"/>
            <a:ext cx="3254691" cy="4938361"/>
          </a:xfrm>
        </p:spPr>
        <p:txBody>
          <a:bodyPr anchor="ctr">
            <a:normAutofit/>
          </a:bodyPr>
          <a:lstStyle/>
          <a:p>
            <a:pPr algn="r"/>
            <a:r>
              <a:rPr lang="en-US" sz="4400" b="1">
                <a:effectLst/>
                <a:ea typeface="Times New Roman" panose="02020503050405090304" pitchFamily="18" charset="0"/>
              </a:rPr>
              <a:t>JUSTIFIABLE RELIANCE IS THE KEY, MOST LITIGATED ELEMENT</a:t>
            </a:r>
            <a:endParaRPr lang="en-US" sz="4400" b="1"/>
          </a:p>
        </p:txBody>
      </p:sp>
      <p:sp>
        <p:nvSpPr>
          <p:cNvPr id="3" name="Content Placeholder 2"/>
          <p:cNvSpPr>
            <a:spLocks noGrp="1"/>
          </p:cNvSpPr>
          <p:nvPr>
            <p:ph idx="1"/>
          </p:nvPr>
        </p:nvSpPr>
        <p:spPr>
          <a:xfrm>
            <a:off x="4371109" y="963507"/>
            <a:ext cx="7820891" cy="5686675"/>
          </a:xfrm>
        </p:spPr>
        <p:txBody>
          <a:bodyPr anchor="ctr">
            <a:normAutofit fontScale="92500"/>
          </a:bodyPr>
          <a:lstStyle/>
          <a:p>
            <a:pPr marL="0" marR="142875" indent="0">
              <a:spcBef>
                <a:spcPts val="0"/>
              </a:spcBef>
              <a:spcAft>
                <a:spcPts val="0"/>
              </a:spcAft>
              <a:buNone/>
            </a:pPr>
            <a:r>
              <a:rPr lang="en-US" sz="1800" dirty="0">
                <a:effectLst/>
                <a:latin typeface="Times New Roman" panose="02020503050405090304" pitchFamily="18" charset="0"/>
                <a:ea typeface="Times New Roman" panose="02020503050405090304" pitchFamily="18" charset="0"/>
              </a:rPr>
              <a:t> </a:t>
            </a:r>
            <a:endParaRPr lang="en-US" sz="1800" dirty="0">
              <a:effectLst/>
              <a:latin typeface="Times New Roman" panose="02020503050405090304" pitchFamily="18" charset="0"/>
              <a:ea typeface="Times New Roman" panose="02020503050405090304" pitchFamily="18" charset="0"/>
            </a:endParaRPr>
          </a:p>
          <a:p>
            <a:pPr marL="0" marR="142875" indent="0">
              <a:spcBef>
                <a:spcPts val="0"/>
              </a:spcBef>
              <a:spcAft>
                <a:spcPts val="0"/>
              </a:spcAft>
              <a:buNone/>
            </a:pPr>
            <a:r>
              <a:rPr lang="en-US" sz="3600" dirty="0">
                <a:effectLst/>
                <a:latin typeface="Times New Roman" panose="02020503050405090304" pitchFamily="18" charset="0"/>
                <a:ea typeface="Times New Roman" panose="02020503050405090304" pitchFamily="18" charset="0"/>
              </a:rPr>
              <a:t>“At the heart of most of these ‘special duty’ cases is the unfairness that the courts have perceived in precluding recovery when a municipality's voluntary undertaking has </a:t>
            </a:r>
            <a:r>
              <a:rPr lang="en-US" sz="3600" b="1" i="1" dirty="0">
                <a:effectLst/>
                <a:latin typeface="Times New Roman" panose="02020503050405090304" pitchFamily="18" charset="0"/>
                <a:ea typeface="Times New Roman" panose="02020503050405090304" pitchFamily="18" charset="0"/>
              </a:rPr>
              <a:t>lulled the injured party into a false sense of security and has thereby induced him either to relax his own vigilance or to forego other available avenues of protection.</a:t>
            </a:r>
            <a:r>
              <a:rPr lang="en-US" sz="3600" dirty="0">
                <a:effectLst/>
                <a:latin typeface="Times New Roman" panose="02020503050405090304" pitchFamily="18" charset="0"/>
                <a:ea typeface="Times New Roman" panose="02020503050405090304" pitchFamily="18" charset="0"/>
              </a:rPr>
              <a:t>” </a:t>
            </a:r>
            <a:r>
              <a:rPr lang="en-US" sz="3600" i="1" dirty="0" err="1">
                <a:effectLst/>
                <a:latin typeface="Times New Roman" panose="02020503050405090304" pitchFamily="18" charset="0"/>
                <a:ea typeface="Times New Roman" panose="02020503050405090304" pitchFamily="18" charset="0"/>
              </a:rPr>
              <a:t>Cuffy</a:t>
            </a:r>
            <a:r>
              <a:rPr lang="en-US" sz="3600" i="1" dirty="0">
                <a:effectLst/>
                <a:latin typeface="Times New Roman" panose="02020503050405090304" pitchFamily="18" charset="0"/>
                <a:ea typeface="Times New Roman" panose="02020503050405090304" pitchFamily="18" charset="0"/>
              </a:rPr>
              <a:t> v. City of N.Y.,</a:t>
            </a:r>
            <a:r>
              <a:rPr lang="en-US" sz="3600" dirty="0">
                <a:effectLst/>
                <a:latin typeface="Times New Roman" panose="02020503050405090304" pitchFamily="18" charset="0"/>
                <a:ea typeface="Times New Roman" panose="02020503050405090304" pitchFamily="18" charset="0"/>
              </a:rPr>
              <a:t> 69 N.Y.2d 255 (1987)</a:t>
            </a:r>
            <a:r>
              <a:rPr lang="en-US" sz="3600" b="0" dirty="0">
                <a:effectLst/>
                <a:latin typeface="Times New Roman" panose="02020503050405090304" pitchFamily="18" charset="0"/>
                <a:ea typeface="Times New Roman" panose="02020503050405090304" pitchFamily="18" charset="0"/>
              </a:rPr>
              <a:t>:  </a:t>
            </a:r>
            <a:r>
              <a:rPr lang="en-US" sz="3600" dirty="0">
                <a:effectLst/>
                <a:latin typeface="Times New Roman" panose="02020503050405090304" pitchFamily="18" charset="0"/>
                <a:ea typeface="Times New Roman" panose="02020503050405090304" pitchFamily="18" charset="0"/>
              </a:rPr>
              <a:t> </a:t>
            </a:r>
            <a:endParaRPr lang="en-US" sz="3600" dirty="0">
              <a:effectLst/>
              <a:latin typeface="Times New Roman" panose="02020503050405090304" pitchFamily="18" charset="0"/>
              <a:ea typeface="Times New Roman" panose="02020503050405090304" pitchFamily="18" charset="0"/>
            </a:endParaRPr>
          </a:p>
          <a:p>
            <a:pPr marL="0" indent="0">
              <a:buNone/>
            </a:pPr>
            <a:endParaRPr lang="en-US" sz="1800" dirty="0"/>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527" y="452718"/>
            <a:ext cx="8866909" cy="1400530"/>
          </a:xfrm>
        </p:spPr>
        <p:txBody>
          <a:bodyPr>
            <a:normAutofit/>
          </a:bodyPr>
          <a:lstStyle/>
          <a:p>
            <a:pPr marL="0" marR="142875" algn="ctr">
              <a:spcBef>
                <a:spcPts val="0"/>
              </a:spcBef>
              <a:spcAft>
                <a:spcPts val="0"/>
              </a:spcAft>
            </a:pPr>
            <a:r>
              <a:rPr lang="en-US" sz="3200" b="1" dirty="0">
                <a:solidFill>
                  <a:schemeClr val="accent1"/>
                </a:solidFill>
                <a:effectLst/>
                <a:ea typeface="Times New Roman" panose="02020503050405090304" pitchFamily="18" charset="0"/>
              </a:rPr>
              <a:t>EXAMPLES WHERE</a:t>
            </a:r>
            <a:br>
              <a:rPr lang="en-US" sz="3200" b="1" dirty="0">
                <a:solidFill>
                  <a:schemeClr val="accent1"/>
                </a:solidFill>
                <a:effectLst/>
                <a:ea typeface="Times New Roman" panose="02020503050405090304" pitchFamily="18" charset="0"/>
              </a:rPr>
            </a:br>
            <a:r>
              <a:rPr lang="en-US" sz="3200" b="1" dirty="0">
                <a:solidFill>
                  <a:schemeClr val="accent1"/>
                </a:solidFill>
                <a:effectLst/>
                <a:ea typeface="Times New Roman" panose="02020503050405090304" pitchFamily="18" charset="0"/>
              </a:rPr>
              <a:t>RELIANCE IS NOT “JUSTIFIABLE”</a:t>
            </a:r>
            <a:endParaRPr lang="en-US" sz="3200" b="1" dirty="0">
              <a:solidFill>
                <a:schemeClr val="accent1"/>
              </a:solidFill>
            </a:endParaRPr>
          </a:p>
        </p:txBody>
      </p:sp>
      <p:pic>
        <p:nvPicPr>
          <p:cNvPr id="5" name="Content Placeholder 4" descr="A person wearing a costume&#10;&#10;Description automatically generated"/>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646837" y="2052638"/>
            <a:ext cx="3860101" cy="419576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507700"/>
          </a:xfrm>
        </p:spPr>
        <p:txBody>
          <a:bodyPr>
            <a:noAutofit/>
          </a:bodyPr>
          <a:lstStyle/>
          <a:p>
            <a:pPr marL="0" marR="142875" algn="ctr">
              <a:spcBef>
                <a:spcPts val="0"/>
              </a:spcBef>
              <a:spcAft>
                <a:spcPts val="0"/>
              </a:spcAft>
            </a:pPr>
            <a:r>
              <a:rPr lang="en-US" sz="2800" i="1" dirty="0">
                <a:solidFill>
                  <a:schemeClr val="tx1"/>
                </a:solidFill>
                <a:effectLst/>
                <a:latin typeface="Times New Roman" panose="02020503050405090304" pitchFamily="18" charset="0"/>
                <a:ea typeface="Times New Roman" panose="02020503050405090304" pitchFamily="18" charset="0"/>
              </a:rPr>
              <a:t>Example 1</a:t>
            </a:r>
            <a:br>
              <a:rPr lang="en-US" sz="2800" dirty="0">
                <a:solidFill>
                  <a:schemeClr val="tx1"/>
                </a:solidFill>
                <a:effectLst/>
                <a:latin typeface="Times New Roman" panose="02020503050405090304" pitchFamily="18" charset="0"/>
                <a:ea typeface="Times New Roman" panose="02020503050405090304" pitchFamily="18" charset="0"/>
              </a:rPr>
            </a:br>
            <a:r>
              <a:rPr lang="en-US" sz="1600" i="1" dirty="0">
                <a:solidFill>
                  <a:schemeClr val="tx1"/>
                </a:solidFill>
                <a:effectLst/>
                <a:latin typeface="Times New Roman" panose="02020503050405090304" pitchFamily="18" charset="0"/>
                <a:ea typeface="Times New Roman" panose="02020503050405090304" pitchFamily="18" charset="0"/>
              </a:rPr>
              <a:t> </a:t>
            </a:r>
            <a:br>
              <a:rPr lang="en-US" sz="2800" dirty="0">
                <a:solidFill>
                  <a:schemeClr val="tx1"/>
                </a:solidFill>
                <a:effectLst/>
                <a:latin typeface="Times New Roman" panose="02020503050405090304" pitchFamily="18" charset="0"/>
                <a:ea typeface="Times New Roman" panose="02020503050405090304" pitchFamily="18" charset="0"/>
              </a:rPr>
            </a:br>
            <a:r>
              <a:rPr lang="en-US" sz="2800" b="1" i="1" dirty="0" err="1">
                <a:solidFill>
                  <a:schemeClr val="tx1"/>
                </a:solidFill>
                <a:effectLst/>
                <a:latin typeface="Times New Roman" panose="02020503050405090304" pitchFamily="18" charset="0"/>
                <a:ea typeface="Times New Roman" panose="02020503050405090304" pitchFamily="18" charset="0"/>
              </a:rPr>
              <a:t>Cuffy</a:t>
            </a:r>
            <a:r>
              <a:rPr lang="en-US" sz="2800" b="1" i="1" dirty="0">
                <a:solidFill>
                  <a:schemeClr val="tx1"/>
                </a:solidFill>
                <a:effectLst/>
                <a:latin typeface="Times New Roman" panose="02020503050405090304" pitchFamily="18" charset="0"/>
                <a:ea typeface="Times New Roman" panose="02020503050405090304" pitchFamily="18" charset="0"/>
              </a:rPr>
              <a:t> v. City of N.Y.</a:t>
            </a:r>
            <a:br>
              <a:rPr lang="en-US" sz="2800" i="1" dirty="0">
                <a:solidFill>
                  <a:schemeClr val="tx1"/>
                </a:solidFill>
                <a:effectLst/>
                <a:latin typeface="Times New Roman" panose="02020503050405090304" pitchFamily="18" charset="0"/>
                <a:ea typeface="Times New Roman" panose="02020503050405090304" pitchFamily="18" charset="0"/>
              </a:rPr>
            </a:br>
            <a:r>
              <a:rPr lang="en-US" sz="2400" dirty="0">
                <a:solidFill>
                  <a:schemeClr val="tx1"/>
                </a:solidFill>
                <a:effectLst/>
                <a:latin typeface="Times New Roman" panose="02020503050405090304" pitchFamily="18" charset="0"/>
                <a:ea typeface="Times New Roman" panose="02020503050405090304" pitchFamily="18" charset="0"/>
              </a:rPr>
              <a:t>69 N.Y.2d 255 (1987)</a:t>
            </a:r>
            <a:endParaRPr lang="en-US" sz="2400" dirty="0">
              <a:solidFill>
                <a:schemeClr val="tx1"/>
              </a:solidFill>
            </a:endParaRPr>
          </a:p>
        </p:txBody>
      </p:sp>
      <p:sp>
        <p:nvSpPr>
          <p:cNvPr id="3" name="Content Placeholder 2"/>
          <p:cNvSpPr>
            <a:spLocks noGrp="1"/>
          </p:cNvSpPr>
          <p:nvPr>
            <p:ph idx="1"/>
          </p:nvPr>
        </p:nvSpPr>
        <p:spPr>
          <a:xfrm>
            <a:off x="646110" y="2064327"/>
            <a:ext cx="11338071" cy="4738255"/>
          </a:xfrm>
        </p:spPr>
        <p:txBody>
          <a:bodyPr>
            <a:noAutofit/>
          </a:bodyPr>
          <a:lstStyle/>
          <a:p>
            <a:pPr marL="0" marR="142875" indent="0" algn="just">
              <a:spcBef>
                <a:spcPts val="0"/>
              </a:spcBef>
              <a:spcAft>
                <a:spcPts val="0"/>
              </a:spcAft>
              <a:buNone/>
            </a:pPr>
            <a:r>
              <a:rPr lang="en-US" sz="3200" dirty="0">
                <a:effectLst/>
                <a:latin typeface="Times New Roman" panose="02020503050405090304" pitchFamily="18" charset="0"/>
                <a:ea typeface="Times New Roman" panose="02020503050405090304" pitchFamily="18" charset="0"/>
              </a:rPr>
              <a:t>Plaintiffs  claimed they relied on police promise to arrest the downstairs tenant in their house who was threating to harm them. They thus remained in their upstairs apartment instead of fleeing.  Tenant attacked them there. Plaintiffs testified that, despite the police promise, they had periodically looked out their window throughout the day of the incident and continued to be nervous about the situation. Court found that this demonstrated </a:t>
            </a:r>
            <a:r>
              <a:rPr lang="en-US" sz="3200" dirty="0">
                <a:latin typeface="Times New Roman" panose="02020503050405090304" pitchFamily="18" charset="0"/>
                <a:ea typeface="Times New Roman" panose="02020503050405090304" pitchFamily="18" charset="0"/>
              </a:rPr>
              <a:t>they</a:t>
            </a:r>
            <a:r>
              <a:rPr lang="en-US" sz="3200" dirty="0">
                <a:effectLst/>
                <a:latin typeface="Times New Roman" panose="02020503050405090304" pitchFamily="18" charset="0"/>
                <a:ea typeface="Times New Roman" panose="02020503050405090304" pitchFamily="18" charset="0"/>
              </a:rPr>
              <a:t> were aware police had likely not arrested tenant or otherwise restrained </a:t>
            </a:r>
            <a:r>
              <a:rPr lang="en-US" sz="3200" dirty="0">
                <a:latin typeface="Times New Roman" panose="02020503050405090304" pitchFamily="18" charset="0"/>
                <a:ea typeface="Times New Roman" panose="02020503050405090304" pitchFamily="18" charset="0"/>
              </a:rPr>
              <a:t>him </a:t>
            </a:r>
            <a:r>
              <a:rPr lang="en-US" sz="3200" dirty="0">
                <a:effectLst/>
                <a:latin typeface="Times New Roman" panose="02020503050405090304" pitchFamily="18" charset="0"/>
                <a:ea typeface="Times New Roman" panose="02020503050405090304" pitchFamily="18" charset="0"/>
              </a:rPr>
              <a:t>and thus there was no </a:t>
            </a:r>
            <a:r>
              <a:rPr lang="en-US" sz="3200" i="1" dirty="0">
                <a:effectLst/>
                <a:latin typeface="Times New Roman" panose="02020503050405090304" pitchFamily="18" charset="0"/>
                <a:ea typeface="Times New Roman" panose="02020503050405090304" pitchFamily="18" charset="0"/>
              </a:rPr>
              <a:t>JUSTIFIABLE</a:t>
            </a:r>
            <a:r>
              <a:rPr lang="en-US" sz="3200" dirty="0">
                <a:effectLst/>
                <a:latin typeface="Times New Roman" panose="02020503050405090304" pitchFamily="18" charset="0"/>
                <a:ea typeface="Times New Roman" panose="02020503050405090304" pitchFamily="18" charset="0"/>
              </a:rPr>
              <a:t> reliance.</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452718"/>
            <a:ext cx="7612434" cy="1400530"/>
          </a:xfrm>
        </p:spPr>
        <p:txBody>
          <a:bodyPr>
            <a:noAutofit/>
          </a:bodyPr>
          <a:lstStyle/>
          <a:p>
            <a:pPr marL="0" marR="142875" algn="ctr">
              <a:spcBef>
                <a:spcPts val="0"/>
              </a:spcBef>
              <a:spcAft>
                <a:spcPts val="0"/>
              </a:spcAft>
            </a:pPr>
            <a:r>
              <a:rPr lang="en-US" sz="2800" i="1" dirty="0">
                <a:solidFill>
                  <a:schemeClr val="tx1"/>
                </a:solidFill>
                <a:effectLst/>
                <a:latin typeface="Times New Roman" panose="02020503050405090304" pitchFamily="18" charset="0"/>
                <a:ea typeface="Times New Roman" panose="02020503050405090304" pitchFamily="18" charset="0"/>
              </a:rPr>
              <a:t>Example 2</a:t>
            </a:r>
            <a:br>
              <a:rPr lang="en-US" sz="2800" dirty="0">
                <a:solidFill>
                  <a:schemeClr val="tx1"/>
                </a:solidFill>
                <a:effectLst/>
                <a:latin typeface="Times New Roman" panose="02020503050405090304" pitchFamily="18" charset="0"/>
                <a:ea typeface="Times New Roman" panose="02020503050405090304" pitchFamily="18" charset="0"/>
              </a:rPr>
            </a:br>
            <a:r>
              <a:rPr lang="en-US" sz="1600" i="1" dirty="0">
                <a:solidFill>
                  <a:schemeClr val="tx1"/>
                </a:solidFill>
                <a:effectLst/>
                <a:latin typeface="Times New Roman" panose="02020503050405090304" pitchFamily="18" charset="0"/>
                <a:ea typeface="Times New Roman" panose="02020503050405090304" pitchFamily="18" charset="0"/>
              </a:rPr>
              <a:t> </a:t>
            </a:r>
            <a:br>
              <a:rPr lang="en-US" sz="2800" dirty="0">
                <a:solidFill>
                  <a:schemeClr val="tx1"/>
                </a:solidFill>
                <a:effectLst/>
                <a:latin typeface="Times New Roman" panose="02020503050405090304" pitchFamily="18" charset="0"/>
                <a:ea typeface="Times New Roman" panose="02020503050405090304" pitchFamily="18" charset="0"/>
              </a:rPr>
            </a:br>
            <a:r>
              <a:rPr lang="en-US" sz="2800" b="1" i="1" dirty="0">
                <a:solidFill>
                  <a:schemeClr val="tx1"/>
                </a:solidFill>
                <a:latin typeface="Times New Roman" panose="02020503050405090304" pitchFamily="18" charset="0"/>
                <a:ea typeface="Times New Roman" panose="02020503050405090304" pitchFamily="18" charset="0"/>
              </a:rPr>
              <a:t>Valdez</a:t>
            </a:r>
            <a:r>
              <a:rPr lang="en-US" sz="2800" b="1" i="1" dirty="0">
                <a:solidFill>
                  <a:schemeClr val="tx1"/>
                </a:solidFill>
                <a:effectLst/>
                <a:latin typeface="Times New Roman" panose="02020503050405090304" pitchFamily="18" charset="0"/>
                <a:ea typeface="Times New Roman" panose="02020503050405090304" pitchFamily="18" charset="0"/>
              </a:rPr>
              <a:t> v. City</a:t>
            </a:r>
            <a:br>
              <a:rPr lang="en-US" sz="2800" i="1" dirty="0">
                <a:solidFill>
                  <a:schemeClr val="tx1"/>
                </a:solidFill>
                <a:effectLst/>
                <a:latin typeface="Times New Roman" panose="02020503050405090304" pitchFamily="18" charset="0"/>
                <a:ea typeface="Times New Roman" panose="02020503050405090304" pitchFamily="18" charset="0"/>
              </a:rPr>
            </a:br>
            <a:r>
              <a:rPr lang="en-US" sz="2400" dirty="0">
                <a:solidFill>
                  <a:schemeClr val="tx1"/>
                </a:solidFill>
                <a:effectLst/>
                <a:latin typeface="Times New Roman" panose="02020503050405090304" pitchFamily="18" charset="0"/>
                <a:ea typeface="Calibri" panose="020F0502020204030204" pitchFamily="34" charset="0"/>
                <a:cs typeface="Times New Roman" panose="02020503050405090304" pitchFamily="18" charset="0"/>
              </a:rPr>
              <a:t>18 N.Y.3d 69 (2011)</a:t>
            </a:r>
            <a:endParaRPr lang="en-US" sz="2400" dirty="0">
              <a:solidFill>
                <a:schemeClr val="tx1"/>
              </a:solidFill>
            </a:endParaRPr>
          </a:p>
        </p:txBody>
      </p:sp>
      <p:sp>
        <p:nvSpPr>
          <p:cNvPr id="3" name="Content Placeholder 2"/>
          <p:cNvSpPr>
            <a:spLocks noGrp="1"/>
          </p:cNvSpPr>
          <p:nvPr>
            <p:ph idx="1"/>
          </p:nvPr>
        </p:nvSpPr>
        <p:spPr>
          <a:xfrm>
            <a:off x="533400" y="2057399"/>
            <a:ext cx="11381509" cy="4066309"/>
          </a:xfrm>
        </p:spPr>
        <p:txBody>
          <a:bodyPr>
            <a:normAutofit/>
          </a:bodyPr>
          <a:lstStyle/>
          <a:p>
            <a:pPr marL="0" marR="142875" indent="0" algn="just">
              <a:spcBef>
                <a:spcPts val="0"/>
              </a:spcBef>
              <a:spcAft>
                <a:spcPts val="0"/>
              </a:spcAft>
              <a:buNone/>
            </a:pPr>
            <a:r>
              <a:rPr lang="en-US" sz="3600" dirty="0">
                <a:effectLst/>
                <a:latin typeface="Times New Roman" panose="02020503050405090304" pitchFamily="18" charset="0"/>
                <a:ea typeface="Calibri" panose="020F0502020204030204" pitchFamily="34" charset="0"/>
                <a:cs typeface="Times New Roman" panose="02020503050405090304" pitchFamily="18" charset="0"/>
              </a:rPr>
              <a:t>Court found no </a:t>
            </a:r>
            <a:r>
              <a:rPr lang="en-US" sz="3600" i="1" dirty="0">
                <a:effectLst/>
                <a:latin typeface="Times New Roman" panose="02020503050405090304" pitchFamily="18" charset="0"/>
                <a:ea typeface="Calibri" panose="020F0502020204030204" pitchFamily="34" charset="0"/>
                <a:cs typeface="Times New Roman" panose="02020503050405090304" pitchFamily="18" charset="0"/>
              </a:rPr>
              <a:t>JUSTIFIABLE </a:t>
            </a:r>
            <a:r>
              <a:rPr lang="en-US" sz="3600" dirty="0">
                <a:effectLst/>
                <a:latin typeface="Times New Roman" panose="02020503050405090304" pitchFamily="18" charset="0"/>
                <a:ea typeface="Calibri" panose="020F0502020204030204" pitchFamily="34" charset="0"/>
                <a:cs typeface="Times New Roman" panose="02020503050405090304" pitchFamily="18" charset="0"/>
              </a:rPr>
              <a:t>reliance by plaintiff on promise by police officer that he was going to “immediately” arrest the man threatening her.  She never bothered to verify that in fact the man had been arrested and she knew the police did not even know his location at the time the promise was made. Further, she admitted she had expected to receive confirmation of the arrest. </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0745" y="452718"/>
            <a:ext cx="7550089" cy="1400530"/>
          </a:xfrm>
        </p:spPr>
        <p:txBody>
          <a:bodyPr>
            <a:noAutofit/>
          </a:bodyPr>
          <a:lstStyle/>
          <a:p>
            <a:pPr marL="0" marR="142875" algn="ctr">
              <a:spcBef>
                <a:spcPts val="0"/>
              </a:spcBef>
              <a:spcAft>
                <a:spcPts val="0"/>
              </a:spcAft>
            </a:pPr>
            <a:r>
              <a:rPr lang="en-US" sz="2800" i="1" dirty="0">
                <a:solidFill>
                  <a:schemeClr val="tx1"/>
                </a:solidFill>
                <a:effectLst/>
                <a:latin typeface="Times New Roman" panose="02020503050405090304" pitchFamily="18" charset="0"/>
                <a:ea typeface="Times New Roman" panose="02020503050405090304" pitchFamily="18" charset="0"/>
              </a:rPr>
              <a:t>Example 3</a:t>
            </a:r>
            <a:br>
              <a:rPr lang="en-US" sz="2800" dirty="0">
                <a:solidFill>
                  <a:schemeClr val="tx1"/>
                </a:solidFill>
                <a:effectLst/>
                <a:latin typeface="Times New Roman" panose="02020503050405090304" pitchFamily="18" charset="0"/>
                <a:ea typeface="Times New Roman" panose="02020503050405090304" pitchFamily="18" charset="0"/>
              </a:rPr>
            </a:br>
            <a:r>
              <a:rPr lang="en-US" sz="1600" i="1" dirty="0">
                <a:solidFill>
                  <a:schemeClr val="tx1"/>
                </a:solidFill>
                <a:effectLst/>
                <a:latin typeface="Times New Roman" panose="02020503050405090304" pitchFamily="18" charset="0"/>
                <a:ea typeface="Times New Roman" panose="02020503050405090304" pitchFamily="18" charset="0"/>
              </a:rPr>
              <a:t> </a:t>
            </a:r>
            <a:br>
              <a:rPr lang="en-US" sz="2800" dirty="0">
                <a:solidFill>
                  <a:schemeClr val="tx1"/>
                </a:solidFill>
                <a:effectLst/>
                <a:latin typeface="Times New Roman" panose="02020503050405090304" pitchFamily="18" charset="0"/>
                <a:ea typeface="Times New Roman" panose="02020503050405090304" pitchFamily="18" charset="0"/>
              </a:rPr>
            </a:br>
            <a:r>
              <a:rPr lang="en-US" sz="2800" b="1" i="1" dirty="0">
                <a:solidFill>
                  <a:schemeClr val="tx1"/>
                </a:solidFill>
                <a:effectLst/>
                <a:latin typeface="Times New Roman" panose="02020503050405090304" pitchFamily="18" charset="0"/>
                <a:ea typeface="Times New Roman" panose="02020503050405090304" pitchFamily="18" charset="0"/>
              </a:rPr>
              <a:t>Applewhite v. </a:t>
            </a:r>
            <a:r>
              <a:rPr lang="en-US" sz="2800" b="1" i="1" dirty="0" err="1">
                <a:solidFill>
                  <a:schemeClr val="tx1"/>
                </a:solidFill>
                <a:effectLst/>
                <a:latin typeface="Times New Roman" panose="02020503050405090304" pitchFamily="18" charset="0"/>
                <a:ea typeface="Times New Roman" panose="02020503050405090304" pitchFamily="18" charset="0"/>
              </a:rPr>
              <a:t>Accuhealth</a:t>
            </a:r>
            <a:br>
              <a:rPr lang="en-US" sz="2800" i="1" dirty="0">
                <a:solidFill>
                  <a:schemeClr val="tx1"/>
                </a:solidFill>
                <a:effectLst/>
                <a:latin typeface="Times New Roman" panose="02020503050405090304" pitchFamily="18" charset="0"/>
                <a:ea typeface="Times New Roman" panose="02020503050405090304" pitchFamily="18" charset="0"/>
              </a:rPr>
            </a:br>
            <a:r>
              <a:rPr lang="en-US" sz="2400" dirty="0">
                <a:solidFill>
                  <a:schemeClr val="tx1"/>
                </a:solidFill>
                <a:effectLst/>
                <a:latin typeface="Times New Roman" panose="02020503050405090304" pitchFamily="18" charset="0"/>
                <a:ea typeface="Times New Roman" panose="02020503050405090304" pitchFamily="18" charset="0"/>
                <a:cs typeface="Times New Roman" panose="02020503050405090304" pitchFamily="18" charset="0"/>
              </a:rPr>
              <a:t>21</a:t>
            </a:r>
            <a:r>
              <a:rPr lang="en-US" sz="2400" dirty="0">
                <a:solidFill>
                  <a:schemeClr val="tx1"/>
                </a:solidFill>
                <a:effectLst/>
                <a:latin typeface="Times New Roman" panose="02020503050405090304" pitchFamily="18" charset="0"/>
                <a:ea typeface="Calibri" panose="020F0502020204030204" pitchFamily="34" charset="0"/>
                <a:cs typeface="Times New Roman" panose="02020503050405090304" pitchFamily="18" charset="0"/>
              </a:rPr>
              <a:t> N.Y.3d </a:t>
            </a:r>
            <a:r>
              <a:rPr lang="en-US" sz="2400" dirty="0">
                <a:solidFill>
                  <a:schemeClr val="tx1"/>
                </a:solidFill>
                <a:latin typeface="Times New Roman" panose="02020503050405090304" pitchFamily="18" charset="0"/>
                <a:ea typeface="Calibri" panose="020F0502020204030204" pitchFamily="34" charset="0"/>
                <a:cs typeface="Times New Roman" panose="02020503050405090304" pitchFamily="18" charset="0"/>
              </a:rPr>
              <a:t>420</a:t>
            </a:r>
            <a:r>
              <a:rPr lang="en-US" sz="2400" dirty="0">
                <a:solidFill>
                  <a:schemeClr val="tx1"/>
                </a:solidFill>
                <a:effectLst/>
                <a:latin typeface="Times New Roman" panose="02020503050405090304" pitchFamily="18" charset="0"/>
                <a:ea typeface="Calibri" panose="020F0502020204030204" pitchFamily="34" charset="0"/>
                <a:cs typeface="Times New Roman" panose="02020503050405090304" pitchFamily="18" charset="0"/>
              </a:rPr>
              <a:t> (2013)</a:t>
            </a:r>
            <a:endParaRPr lang="en-US" sz="2400" dirty="0">
              <a:solidFill>
                <a:schemeClr val="tx1"/>
              </a:solidFill>
            </a:endParaRPr>
          </a:p>
        </p:txBody>
      </p:sp>
      <p:sp>
        <p:nvSpPr>
          <p:cNvPr id="3" name="Content Placeholder 2"/>
          <p:cNvSpPr>
            <a:spLocks noGrp="1"/>
          </p:cNvSpPr>
          <p:nvPr>
            <p:ph idx="1"/>
          </p:nvPr>
        </p:nvSpPr>
        <p:spPr>
          <a:xfrm>
            <a:off x="290945" y="2078182"/>
            <a:ext cx="11242965" cy="4225636"/>
          </a:xfrm>
        </p:spPr>
        <p:txBody>
          <a:bodyPr>
            <a:normAutofit/>
          </a:bodyPr>
          <a:lstStyle/>
          <a:p>
            <a:pPr marL="0" marR="0" indent="0" algn="just" fontAlgn="base">
              <a:spcBef>
                <a:spcPts val="0"/>
              </a:spcBef>
              <a:spcAft>
                <a:spcPts val="0"/>
              </a:spcAft>
              <a:buNone/>
            </a:pPr>
            <a:r>
              <a:rPr lang="en-US" sz="3600" dirty="0">
                <a:effectLst/>
                <a:latin typeface="Times New Roman" panose="02020503050405090304" pitchFamily="18" charset="0"/>
                <a:ea typeface="Calibri" panose="020F0502020204030204" pitchFamily="34" charset="0"/>
                <a:cs typeface="Times New Roman" panose="02020503050405090304" pitchFamily="18" charset="0"/>
              </a:rPr>
              <a:t>Issue of fact for jury on whether plaintiff could show “justifiable reliance” where the alleged “promise” by EMT personnel, who declined to bring </a:t>
            </a:r>
            <a:r>
              <a:rPr lang="en-US" sz="3600" dirty="0">
                <a:latin typeface="Times New Roman" panose="02020503050405090304" pitchFamily="18" charset="0"/>
                <a:ea typeface="Calibri" panose="020F0502020204030204" pitchFamily="34" charset="0"/>
                <a:cs typeface="Times New Roman" panose="02020503050405090304" pitchFamily="18" charset="0"/>
              </a:rPr>
              <a:t>child immediately to nearby hospital </a:t>
            </a:r>
            <a:r>
              <a:rPr lang="en-US" sz="3600" dirty="0">
                <a:effectLst/>
                <a:latin typeface="Times New Roman" panose="02020503050405090304" pitchFamily="18" charset="0"/>
                <a:ea typeface="Calibri" panose="020F0502020204030204" pitchFamily="34" charset="0"/>
                <a:cs typeface="Times New Roman" panose="02020503050405090304" pitchFamily="18" charset="0"/>
              </a:rPr>
              <a:t>and instead told plaintiff ALS ambulance would arrive shortly, made plaintiff forgo other forms of protection, such as getting child to hospital on her own more quickly by other means.</a:t>
            </a:r>
            <a:endParaRPr lang="en-US" sz="3600" dirty="0">
              <a:effectLst/>
              <a:latin typeface="Calibri" panose="020F0502020204030204" pitchFamily="34" charset="0"/>
              <a:ea typeface="Calibri" panose="020F0502020204030204" pitchFamily="34" charset="0"/>
              <a:cs typeface="Times New Roman" panose="0202050305040509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1823"/>
            <a:ext cx="10583158" cy="880027"/>
          </a:xfrm>
        </p:spPr>
        <p:txBody>
          <a:bodyPr>
            <a:normAutofit/>
          </a:bodyPr>
          <a:lstStyle/>
          <a:p>
            <a:pPr algn="ctr">
              <a:lnSpc>
                <a:spcPct val="90000"/>
              </a:lnSpc>
            </a:pPr>
            <a:r>
              <a:rPr lang="en-US" sz="2800" b="1" dirty="0">
                <a:solidFill>
                  <a:srgbClr val="FFFFFF"/>
                </a:solidFill>
                <a:effectLst/>
                <a:ea typeface="Calibri" panose="020F0502020204030204" pitchFamily="34" charset="0"/>
                <a:cs typeface="Times New Roman" panose="02020503050405090304" pitchFamily="18" charset="0"/>
              </a:rPr>
              <a:t>HOW TO MARSHAL FACTS SHOWING “JUSTIFIABLE RELIANCE”</a:t>
            </a:r>
            <a:endParaRPr lang="en-US" sz="2800" dirty="0">
              <a:solidFill>
                <a:srgbClr val="FFFFFF"/>
              </a:solidFill>
            </a:endParaRPr>
          </a:p>
        </p:txBody>
      </p:sp>
      <p:sp>
        <p:nvSpPr>
          <p:cNvPr id="3" name="Content Placeholder 2"/>
          <p:cNvSpPr>
            <a:spLocks noGrp="1"/>
          </p:cNvSpPr>
          <p:nvPr>
            <p:ph idx="1"/>
          </p:nvPr>
        </p:nvSpPr>
        <p:spPr>
          <a:xfrm>
            <a:off x="0" y="1052946"/>
            <a:ext cx="11686309" cy="5694217"/>
          </a:xfrm>
        </p:spPr>
        <p:txBody>
          <a:bodyPr>
            <a:noAutofit/>
          </a:bodyPr>
          <a:lstStyle/>
          <a:p>
            <a:pPr marL="342900" marR="142875" lvl="0" indent="-342900" algn="just">
              <a:spcBef>
                <a:spcPts val="0"/>
              </a:spcBef>
              <a:spcAft>
                <a:spcPts val="1200"/>
              </a:spcAft>
              <a:buFont typeface="Symbol" panose="05050102010706020507" pitchFamily="18" charset="2"/>
              <a:buChar char=""/>
            </a:pP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Make sure to bring out, in your client’s testimony, all the facts that make her reliance on the promise </a:t>
            </a:r>
            <a:r>
              <a:rPr lang="en-US" sz="2800" dirty="0">
                <a:solidFill>
                  <a:schemeClr val="bg1"/>
                </a:solidFill>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JUSTIFIABLE</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that is, reasonable.  </a:t>
            </a:r>
            <a:endPar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1200"/>
              </a:spcAft>
              <a:buFont typeface="Symbol" panose="05050102010706020507" pitchFamily="18" charset="2"/>
              <a:buChar char=""/>
            </a:pP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Often the result will hinge upon the </a:t>
            </a:r>
            <a:r>
              <a:rPr lang="en-US" sz="2800" i="1" dirty="0">
                <a:solidFill>
                  <a:schemeClr val="bg1"/>
                </a:solidFill>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exact </a:t>
            </a:r>
            <a:r>
              <a:rPr lang="en-US" sz="2800" dirty="0">
                <a:solidFill>
                  <a:schemeClr val="bg1"/>
                </a:solidFill>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words </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used by the government employee.  Did he say “defendant will be arrested </a:t>
            </a:r>
            <a:r>
              <a:rPr lang="en-US" sz="2800" i="1"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today</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or “defendant will be arrested today </a:t>
            </a:r>
            <a:r>
              <a:rPr lang="en-US" sz="2800" i="1"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if we find him</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Make sure your client understands the difference!</a:t>
            </a:r>
            <a:endPar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1200"/>
              </a:spcAft>
              <a:buFont typeface="Symbol" panose="05050102010706020507" pitchFamily="18" charset="2"/>
              <a:buChar char=""/>
            </a:pP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Often the result will hinge upon what </a:t>
            </a:r>
            <a:r>
              <a:rPr lang="en-US" sz="2800" i="1"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actions </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your client took after the alleged promise or assumption of duty.  Did your client </a:t>
            </a:r>
            <a:r>
              <a:rPr lang="en-US" sz="2800" i="1" dirty="0">
                <a:solidFill>
                  <a:schemeClr val="bg1"/>
                </a:solidFill>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act </a:t>
            </a:r>
            <a:r>
              <a:rPr lang="en-US" sz="2800" dirty="0">
                <a:solidFill>
                  <a:schemeClr val="bg1"/>
                </a:solidFill>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as if she was “lulled into a false sense of security</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Any actions inconsistent with this should be downplayed. </a:t>
            </a:r>
            <a:endPar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1200"/>
              </a:spcAft>
              <a:buFont typeface="Symbol" panose="05050102010706020507" pitchFamily="18" charset="2"/>
              <a:buChar char=""/>
            </a:pP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Need to show </a:t>
            </a:r>
            <a:r>
              <a:rPr lang="en-US" sz="2800" i="1" dirty="0">
                <a:solidFill>
                  <a:schemeClr val="bg1"/>
                </a:solidFill>
                <a:effectLst/>
                <a:highlight>
                  <a:srgbClr val="FF0000"/>
                </a:highlight>
                <a:latin typeface="Times New Roman" panose="02020503050405090304" pitchFamily="18" charset="0"/>
                <a:ea typeface="Times New Roman" panose="02020503050405090304" pitchFamily="18" charset="0"/>
                <a:cs typeface="Times New Roman" panose="02020503050405090304" pitchFamily="18" charset="0"/>
              </a:rPr>
              <a:t>ALTERNATIVE</a:t>
            </a:r>
            <a:r>
              <a:rPr lang="en-US" sz="2800" i="1"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avenue plaintiff would have taken to protect herself </a:t>
            </a:r>
            <a:r>
              <a:rPr lang="en-US" sz="2800" dirty="0">
                <a:solidFill>
                  <a:schemeClr val="bg1"/>
                </a:solidFill>
                <a:latin typeface="Times New Roman" panose="02020503050405090304" pitchFamily="18" charset="0"/>
                <a:ea typeface="Times New Roman" panose="02020503050405090304" pitchFamily="18" charset="0"/>
                <a:cs typeface="Times New Roman" panose="02020503050405090304" pitchFamily="18" charset="0"/>
              </a:rPr>
              <a:t>had the promise not been made.</a:t>
            </a:r>
            <a:endParaRPr lang="en-US" sz="280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9492" y="954756"/>
            <a:ext cx="3318163" cy="4946003"/>
          </a:xfrm>
        </p:spPr>
        <p:txBody>
          <a:bodyPr>
            <a:normAutofit/>
          </a:bodyPr>
          <a:lstStyle/>
          <a:p>
            <a:pPr algn="ctr">
              <a:lnSpc>
                <a:spcPct val="90000"/>
              </a:lnSpc>
            </a:pPr>
            <a:r>
              <a:rPr lang="en-US" sz="2800" b="1" dirty="0">
                <a:solidFill>
                  <a:srgbClr val="FFFFFF"/>
                </a:solidFill>
                <a:effectLst/>
                <a:ea typeface="Times New Roman" panose="02020503050405090304" pitchFamily="18" charset="0"/>
                <a:cs typeface="Times New Roman" panose="02020503050405090304" pitchFamily="18" charset="0"/>
              </a:rPr>
              <a:t>THE OLD “</a:t>
            </a:r>
            <a:r>
              <a:rPr lang="en-US" sz="2800" b="1" i="1" dirty="0">
                <a:solidFill>
                  <a:srgbClr val="FFFFFF"/>
                </a:solidFill>
                <a:effectLst/>
                <a:ea typeface="Times New Roman" panose="02020503050405090304" pitchFamily="18" charset="0"/>
                <a:cs typeface="Times New Roman" panose="02020503050405090304" pitchFamily="18" charset="0"/>
              </a:rPr>
              <a:t>MISFEASANCE  V. NONFEASANCE</a:t>
            </a:r>
            <a:r>
              <a:rPr lang="en-US" sz="2800" b="1" dirty="0">
                <a:solidFill>
                  <a:srgbClr val="FFFFFF"/>
                </a:solidFill>
                <a:effectLst/>
                <a:ea typeface="Times New Roman" panose="02020503050405090304" pitchFamily="18" charset="0"/>
                <a:cs typeface="Times New Roman" panose="02020503050405090304" pitchFamily="18" charset="0"/>
              </a:rPr>
              <a:t>” DISTINCTION IS GONE</a:t>
            </a:r>
            <a:endParaRPr lang="en-US" sz="2800" dirty="0">
              <a:solidFill>
                <a:srgbClr val="FFFFFF"/>
              </a:solidFill>
            </a:endParaRPr>
          </a:p>
        </p:txBody>
      </p:sp>
      <p:sp>
        <p:nvSpPr>
          <p:cNvPr id="3" name="Content Placeholder 2"/>
          <p:cNvSpPr>
            <a:spLocks noGrp="1"/>
          </p:cNvSpPr>
          <p:nvPr>
            <p:ph idx="1"/>
          </p:nvPr>
        </p:nvSpPr>
        <p:spPr>
          <a:xfrm>
            <a:off x="3671455" y="536574"/>
            <a:ext cx="8520545" cy="7118061"/>
          </a:xfrm>
        </p:spPr>
        <p:txBody>
          <a:bodyPr wrap="square" anchor="ctr">
            <a:noAutofit/>
          </a:bodyPr>
          <a:lstStyle/>
          <a:p>
            <a:pPr marL="0" marR="0" indent="0" algn="just" fontAlgn="base">
              <a:spcBef>
                <a:spcPts val="0"/>
              </a:spcBef>
              <a:spcAft>
                <a:spcPts val="0"/>
              </a:spcAft>
              <a:buNone/>
            </a:pP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Some pre-2010 cases</a:t>
            </a:r>
            <a:r>
              <a:rPr lang="en-US" sz="2400" kern="0" dirty="0">
                <a:solidFill>
                  <a:schemeClr val="bg1"/>
                </a:solidFill>
                <a:latin typeface="Times New Roman" panose="02020503050405090304" pitchFamily="18" charset="0"/>
                <a:ea typeface="Times New Roman" panose="02020503050405090304" pitchFamily="18" charset="0"/>
                <a:cs typeface="Times New Roman" panose="02020503050405090304" pitchFamily="18" charset="0"/>
              </a:rPr>
              <a:t> </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drew a distinction between governmental </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misfeasance</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and </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nonfeasance</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b="1" i="1" kern="0" dirty="0">
                <a:solidFill>
                  <a:schemeClr val="bg1"/>
                </a:solidFill>
                <a:latin typeface="Times New Roman" panose="02020503050405090304" pitchFamily="18" charset="0"/>
                <a:ea typeface="Times New Roman" panose="02020503050405090304" pitchFamily="18" charset="0"/>
                <a:cs typeface="Times New Roman" panose="02020503050405090304" pitchFamily="18" charset="0"/>
              </a:rPr>
              <a:t>MISFEASANCE</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is </a:t>
            </a:r>
            <a:r>
              <a:rPr lang="en-US" sz="2400" b="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ACTIVE</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negligence. </a:t>
            </a:r>
            <a:r>
              <a:rPr lang="en-US" sz="2400" i="1" kern="0" dirty="0">
                <a:solidFill>
                  <a:schemeClr val="bg1"/>
                </a:solidFill>
                <a:latin typeface="Times New Roman" panose="02020503050405090304" pitchFamily="18" charset="0"/>
                <a:ea typeface="Times New Roman" panose="02020503050405090304" pitchFamily="18" charset="0"/>
                <a:cs typeface="Times New Roman" panose="02020503050405090304" pitchFamily="18" charset="0"/>
              </a:rPr>
              <a:t>S</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ee, </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e.g., </a:t>
            </a:r>
            <a:r>
              <a:rPr lang="en-US" sz="2400" i="1" dirty="0">
                <a:solidFill>
                  <a:schemeClr val="bg1"/>
                </a:solidFill>
                <a:effectLst/>
                <a:latin typeface="Times New Roman" panose="02020503050405090304" pitchFamily="18" charset="0"/>
                <a:ea typeface="Calibri" panose="020F0502020204030204" pitchFamily="34" charset="0"/>
              </a:rPr>
              <a:t>Rodriguez v. City of NY, </a:t>
            </a:r>
            <a:r>
              <a:rPr lang="en-US" sz="2400" dirty="0">
                <a:solidFill>
                  <a:schemeClr val="bg1"/>
                </a:solidFill>
                <a:effectLst/>
                <a:latin typeface="Times New Roman" panose="02020503050405090304" pitchFamily="18" charset="0"/>
                <a:ea typeface="Calibri" panose="020F0502020204030204" pitchFamily="34" charset="0"/>
              </a:rPr>
              <a:t>189 AD2d 166 [1</a:t>
            </a:r>
            <a:r>
              <a:rPr lang="en-US" sz="2400" baseline="30000" dirty="0">
                <a:solidFill>
                  <a:schemeClr val="bg1"/>
                </a:solidFill>
                <a:effectLst/>
                <a:latin typeface="Times New Roman" panose="02020503050405090304" pitchFamily="18" charset="0"/>
                <a:ea typeface="Calibri" panose="020F0502020204030204" pitchFamily="34" charset="0"/>
              </a:rPr>
              <a:t>st</a:t>
            </a:r>
            <a:r>
              <a:rPr lang="en-US" sz="2400" dirty="0">
                <a:solidFill>
                  <a:schemeClr val="bg1"/>
                </a:solidFill>
                <a:effectLst/>
                <a:latin typeface="Times New Roman" panose="02020503050405090304" pitchFamily="18" charset="0"/>
                <a:ea typeface="Calibri" panose="020F0502020204030204" pitchFamily="34" charset="0"/>
              </a:rPr>
              <a:t> Dept 1993) </a:t>
            </a:r>
            <a:r>
              <a:rPr lang="en-US" dirty="0">
                <a:solidFill>
                  <a:schemeClr val="bg1"/>
                </a:solidFill>
                <a:effectLst/>
                <a:latin typeface="Times New Roman" panose="02020503050405090304" pitchFamily="18" charset="0"/>
                <a:ea typeface="Calibri" panose="020F0502020204030204" pitchFamily="34" charset="0"/>
              </a:rPr>
              <a:t>(</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police officer shooting his gun into a crowd). </a:t>
            </a:r>
            <a:r>
              <a:rPr lang="en-US" sz="2400" b="1"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NONFEASANCE</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is</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negligently failing to provide governmental services or to enforce a statute or regulation (e.g., police fail to provide protection for a threatened citizen). Plaintiff was required to show </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special</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duty only where alleging </a:t>
            </a:r>
            <a:r>
              <a:rPr lang="en-US" sz="2400" b="1"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NONFEASANCE</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not when alleging </a:t>
            </a:r>
            <a:r>
              <a:rPr lang="en-US" sz="2400" b="1" i="1" kern="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MISFEASANCE</a:t>
            </a:r>
            <a:r>
              <a:rPr lang="en-US" sz="2400" i="1"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a:t>
            </a:r>
            <a:r>
              <a:rPr lang="en-US" sz="2400" kern="0" dirty="0">
                <a:solidFill>
                  <a:schemeClr val="bg1"/>
                </a:solidFill>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kern="0" dirty="0">
                <a:solidFill>
                  <a:schemeClr val="bg1"/>
                </a:solidFill>
                <a:latin typeface="Times New Roman" panose="02020503050405090304" pitchFamily="18" charset="0"/>
                <a:ea typeface="Times New Roman" panose="02020503050405090304" pitchFamily="18" charset="0"/>
                <a:cs typeface="Times New Roman" panose="02020503050405090304" pitchFamily="18" charset="0"/>
              </a:rPr>
              <a:t>But i</a:t>
            </a:r>
            <a:r>
              <a:rPr lang="en-US" sz="2400" kern="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n </a:t>
            </a:r>
            <a:r>
              <a:rPr lang="en-US" sz="2400" i="1" kern="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Applewhite v. City</a:t>
            </a:r>
            <a:r>
              <a:rPr lang="en-US" sz="2400" kern="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 21 N.Y.3d 420 (2013), in a footnote, the Court wrote, “Our precedent does not differentiate between misfeasance and nonfeasance, and such a distinction is irrelevant to the special duty analysis”.  Thus, this distinction appears to be gone. </a:t>
            </a:r>
            <a:r>
              <a:rPr lang="en-US" sz="2400" b="1" i="1" kern="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Whether it was misfeasance or nonfeasance, plaintiff must now prove a “special duty”.  </a:t>
            </a:r>
            <a:endParaRPr lang="en-US" sz="2400" b="1" i="1" kern="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endParaRPr>
          </a:p>
          <a:p>
            <a:pPr algn="just">
              <a:lnSpc>
                <a:spcPct val="90000"/>
              </a:lnSpc>
            </a:pPr>
            <a:endParaRPr lang="en-US" sz="18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duotone>
              <a:schemeClr val="bg2">
                <a:shade val="69000"/>
                <a:hueMod val="108000"/>
                <a:satMod val="164000"/>
                <a:lumMod val="74000"/>
              </a:schemeClr>
              <a:schemeClr val="bg2">
                <a:tint val="96000"/>
                <a:hueMod val="88000"/>
                <a:satMod val="140000"/>
                <a:lumMod val="132000"/>
              </a:schemeClr>
            </a:duotone>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30" y="629266"/>
            <a:ext cx="4795482" cy="1641987"/>
          </a:xfrm>
        </p:spPr>
        <p:txBody>
          <a:bodyPr>
            <a:normAutofit/>
          </a:bodyPr>
          <a:lstStyle/>
          <a:p>
            <a:pPr>
              <a:lnSpc>
                <a:spcPct val="90000"/>
              </a:lnSpc>
            </a:pPr>
            <a:r>
              <a:rPr lang="en-US" sz="2600" b="1" i="1" dirty="0">
                <a:latin typeface="Times New Roman" panose="02020503050405090304" pitchFamily="18" charset="0"/>
                <a:cs typeface="Times New Roman" panose="02020503050405090304" pitchFamily="18" charset="0"/>
              </a:rPr>
              <a:t>Ferreira v City of Binghamton</a:t>
            </a:r>
            <a:br>
              <a:rPr lang="en-US" sz="2600" b="1" i="1" dirty="0">
                <a:latin typeface="Times New Roman" panose="02020503050405090304" pitchFamily="18" charset="0"/>
                <a:cs typeface="Times New Roman" panose="02020503050405090304" pitchFamily="18" charset="0"/>
              </a:rPr>
            </a:br>
            <a:r>
              <a:rPr lang="en-US" sz="2000" b="1" dirty="0">
                <a:latin typeface="Times New Roman" panose="02020503050405090304" pitchFamily="18" charset="0"/>
                <a:cs typeface="Times New Roman" panose="02020503050405090304" pitchFamily="18" charset="0"/>
              </a:rPr>
              <a:t>975 F.3d 255 (2nd Cir. Sept 23, 2020) </a:t>
            </a:r>
            <a:br>
              <a:rPr lang="en-US" sz="2600" dirty="0"/>
            </a:br>
            <a:endParaRPr lang="en-US" sz="2600" dirty="0"/>
          </a:p>
        </p:txBody>
      </p:sp>
      <p:sp>
        <p:nvSpPr>
          <p:cNvPr id="16" name="Rectangle 15"/>
          <p:cNvSpPr>
            <a:spLocks noGrp="1" noRot="1" noChangeAspect="1" noMove="1" noResize="1" noEditPoints="1" noAdjustHandles="1" noChangeArrowheads="1" noChangeShapeType="1" noTextEdit="1"/>
          </p:cNvSpPr>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131618" y="1641764"/>
            <a:ext cx="5874327" cy="5140036"/>
          </a:xfrm>
        </p:spPr>
        <p:txBody>
          <a:bodyPr>
            <a:normAutofit lnSpcReduction="10000"/>
          </a:bodyPr>
          <a:lstStyle/>
          <a:p>
            <a:pPr marL="0" indent="0">
              <a:lnSpc>
                <a:spcPct val="90000"/>
              </a:lnSpc>
              <a:buNone/>
            </a:pPr>
            <a:endParaRPr lang="en-US" sz="1600" dirty="0"/>
          </a:p>
          <a:p>
            <a:pPr marL="0" indent="0" algn="just">
              <a:lnSpc>
                <a:spcPct val="90000"/>
              </a:lnSpc>
              <a:buNone/>
            </a:pPr>
            <a:r>
              <a:rPr lang="en-US" sz="2400" dirty="0">
                <a:latin typeface="Times New Roman" panose="02020503050405090304" pitchFamily="18" charset="0"/>
                <a:cs typeface="Times New Roman" panose="02020503050405090304" pitchFamily="18" charset="0"/>
              </a:rPr>
              <a:t>A Breonna Taylor type case.  No-knock warrant.  Officer shoots innocent visitor in apartment. Fed Court jury dismisses case because NO SPECIAL DUTY. Second Circuit Court of Appeals thinks no need for special duty because even though New York Court of Appeals </a:t>
            </a:r>
            <a:r>
              <a:rPr lang="en-US" sz="2400" i="1" dirty="0">
                <a:latin typeface="Times New Roman" panose="02020503050405090304" pitchFamily="18" charset="0"/>
                <a:cs typeface="Times New Roman" panose="02020503050405090304" pitchFamily="18" charset="0"/>
              </a:rPr>
              <a:t>says</a:t>
            </a:r>
            <a:r>
              <a:rPr lang="en-US" sz="2400" dirty="0">
                <a:latin typeface="Times New Roman" panose="02020503050405090304" pitchFamily="18" charset="0"/>
                <a:cs typeface="Times New Roman" panose="02020503050405090304" pitchFamily="18" charset="0"/>
              </a:rPr>
              <a:t> special duty always required when suing government agency for negligence while acting in gov capacity, Court of Appeals’ actual case outcomes show otherwise: It appears the Court requires Special Duty only when the government agency </a:t>
            </a:r>
            <a:r>
              <a:rPr lang="en-US" sz="2400" i="1" dirty="0">
                <a:latin typeface="Times New Roman" panose="02020503050405090304" pitchFamily="18" charset="0"/>
                <a:cs typeface="Times New Roman" panose="02020503050405090304" pitchFamily="18" charset="0"/>
              </a:rPr>
              <a:t>allows harm to befall plaintiff from others</a:t>
            </a:r>
            <a:r>
              <a:rPr lang="en-US" sz="2400" dirty="0">
                <a:latin typeface="Times New Roman" panose="02020503050405090304" pitchFamily="18" charset="0"/>
                <a:cs typeface="Times New Roman" panose="02020503050405090304" pitchFamily="18" charset="0"/>
              </a:rPr>
              <a:t>, but not when the </a:t>
            </a:r>
            <a:r>
              <a:rPr lang="en-US" sz="2400" i="1" dirty="0">
                <a:latin typeface="Times New Roman" panose="02020503050405090304" pitchFamily="18" charset="0"/>
                <a:cs typeface="Times New Roman" panose="02020503050405090304" pitchFamily="18" charset="0"/>
              </a:rPr>
              <a:t>governmental agency or employee directly inflicts the harm</a:t>
            </a:r>
            <a:r>
              <a:rPr lang="en-US" sz="2400" dirty="0">
                <a:latin typeface="Times New Roman" panose="02020503050405090304" pitchFamily="18" charset="0"/>
                <a:cs typeface="Times New Roman" panose="02020503050405090304" pitchFamily="18" charset="0"/>
              </a:rPr>
              <a:t>.  NY Ct of Appeals to decide.</a:t>
            </a:r>
            <a:endParaRPr lang="en-US" sz="2400" dirty="0">
              <a:latin typeface="Times New Roman" panose="02020503050405090304" pitchFamily="18" charset="0"/>
              <a:cs typeface="Times New Roman" panose="0202050305040509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a:solidFill>
                  <a:srgbClr val="FF0000"/>
                </a:solidFill>
                <a:effectLst/>
                <a:latin typeface="Times New Roman" panose="02020503050405090304" pitchFamily="18" charset="0"/>
                <a:ea typeface="Times New Roman" panose="02020503050405090304" pitchFamily="18" charset="0"/>
              </a:rPr>
              <a:t>Examples of Ct </a:t>
            </a:r>
            <a:r>
              <a:rPr lang="en-US" sz="2800" b="1" dirty="0">
                <a:solidFill>
                  <a:srgbClr val="FF0000"/>
                </a:solidFill>
                <a:latin typeface="Times New Roman" panose="02020503050405090304" pitchFamily="18" charset="0"/>
                <a:ea typeface="Times New Roman" panose="02020503050405090304" pitchFamily="18" charset="0"/>
              </a:rPr>
              <a:t>of Appeals Cases that Where H</a:t>
            </a:r>
            <a:r>
              <a:rPr lang="en-US" sz="2800" b="1" dirty="0">
                <a:solidFill>
                  <a:srgbClr val="FF0000"/>
                </a:solidFill>
                <a:effectLst/>
                <a:latin typeface="Times New Roman" panose="02020503050405090304" pitchFamily="18" charset="0"/>
                <a:ea typeface="Times New Roman" panose="02020503050405090304" pitchFamily="18" charset="0"/>
              </a:rPr>
              <a:t>arm </a:t>
            </a:r>
            <a:br>
              <a:rPr lang="en-US" sz="2800" b="1" dirty="0">
                <a:solidFill>
                  <a:srgbClr val="FF0000"/>
                </a:solidFill>
                <a:effectLst/>
                <a:latin typeface="Times New Roman" panose="02020503050405090304" pitchFamily="18" charset="0"/>
                <a:ea typeface="Times New Roman" panose="02020503050405090304" pitchFamily="18" charset="0"/>
              </a:rPr>
            </a:br>
            <a:r>
              <a:rPr lang="en-US" sz="2800" b="1" dirty="0">
                <a:solidFill>
                  <a:srgbClr val="FF0000"/>
                </a:solidFill>
                <a:latin typeface="Times New Roman" panose="02020503050405090304" pitchFamily="18" charset="0"/>
                <a:ea typeface="Times New Roman" panose="02020503050405090304" pitchFamily="18" charset="0"/>
              </a:rPr>
              <a:t>I</a:t>
            </a:r>
            <a:r>
              <a:rPr lang="en-US" sz="2800" b="1" dirty="0">
                <a:solidFill>
                  <a:srgbClr val="FF0000"/>
                </a:solidFill>
                <a:effectLst/>
                <a:latin typeface="Times New Roman" panose="02020503050405090304" pitchFamily="18" charset="0"/>
                <a:ea typeface="Times New Roman" panose="02020503050405090304" pitchFamily="18" charset="0"/>
              </a:rPr>
              <a:t>nflicted by Others = Special </a:t>
            </a:r>
            <a:r>
              <a:rPr lang="en-US" sz="2800" b="1" dirty="0">
                <a:solidFill>
                  <a:srgbClr val="FF0000"/>
                </a:solidFill>
                <a:latin typeface="Times New Roman" panose="02020503050405090304" pitchFamily="18" charset="0"/>
                <a:ea typeface="Times New Roman" panose="02020503050405090304" pitchFamily="18" charset="0"/>
              </a:rPr>
              <a:t>D</a:t>
            </a:r>
            <a:r>
              <a:rPr lang="en-US" sz="2800" b="1" dirty="0">
                <a:solidFill>
                  <a:srgbClr val="FF0000"/>
                </a:solidFill>
                <a:effectLst/>
                <a:latin typeface="Times New Roman" panose="02020503050405090304" pitchFamily="18" charset="0"/>
                <a:ea typeface="Times New Roman" panose="02020503050405090304" pitchFamily="18" charset="0"/>
              </a:rPr>
              <a:t>uty </a:t>
            </a:r>
            <a:r>
              <a:rPr lang="en-US" sz="2800" b="1" dirty="0">
                <a:solidFill>
                  <a:srgbClr val="FF0000"/>
                </a:solidFill>
                <a:latin typeface="Times New Roman" panose="02020503050405090304" pitchFamily="18" charset="0"/>
                <a:ea typeface="Times New Roman" panose="02020503050405090304" pitchFamily="18" charset="0"/>
              </a:rPr>
              <a:t>R</a:t>
            </a:r>
            <a:r>
              <a:rPr lang="en-US" sz="2800" b="1" dirty="0">
                <a:solidFill>
                  <a:srgbClr val="FF0000"/>
                </a:solidFill>
                <a:effectLst/>
                <a:latin typeface="Times New Roman" panose="02020503050405090304" pitchFamily="18" charset="0"/>
                <a:ea typeface="Times New Roman" panose="02020503050405090304" pitchFamily="18" charset="0"/>
              </a:rPr>
              <a:t>equired</a:t>
            </a:r>
            <a:endParaRPr lang="en-US" sz="2800" b="1" i="1" dirty="0">
              <a:solidFill>
                <a:srgbClr val="FF0000"/>
              </a:solidFill>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311728" y="1853248"/>
            <a:ext cx="11284527" cy="5153891"/>
          </a:xfrm>
        </p:spPr>
        <p:txBody>
          <a:bodyPr>
            <a:noAutofit/>
          </a:bodyPr>
          <a:lstStyle/>
          <a:p>
            <a:pPr marL="0" indent="0" algn="just">
              <a:buNone/>
            </a:pPr>
            <a:r>
              <a:rPr lang="en-US" sz="2400" i="1" dirty="0">
                <a:solidFill>
                  <a:schemeClr val="tx1"/>
                </a:solidFill>
                <a:latin typeface="Times New Roman" panose="02020503050405090304" pitchFamily="18" charset="0"/>
                <a:ea typeface="Times New Roman" panose="02020503050405090304" pitchFamily="18" charset="0"/>
              </a:rPr>
              <a:t>Valdez</a:t>
            </a:r>
            <a:r>
              <a:rPr lang="en-US" sz="2400" i="1" dirty="0">
                <a:solidFill>
                  <a:schemeClr val="tx1"/>
                </a:solidFill>
                <a:effectLst/>
                <a:latin typeface="Times New Roman" panose="02020503050405090304" pitchFamily="18" charset="0"/>
                <a:ea typeface="Times New Roman" panose="02020503050405090304" pitchFamily="18" charset="0"/>
              </a:rPr>
              <a:t> v. City</a:t>
            </a:r>
            <a:r>
              <a:rPr lang="en-US" sz="2400" i="1" dirty="0">
                <a:latin typeface="Times New Roman" panose="02020503050405090304" pitchFamily="18" charset="0"/>
                <a:ea typeface="Times New Roman" panose="02020503050405090304" pitchFamily="18" charset="0"/>
              </a:rPr>
              <a:t> of NY, </a:t>
            </a:r>
            <a:r>
              <a:rPr lang="en-US" sz="2400" dirty="0">
                <a:solidFill>
                  <a:schemeClr val="tx1"/>
                </a:solidFill>
                <a:effectLst/>
                <a:latin typeface="Times New Roman" panose="02020503050405090304" pitchFamily="18" charset="0"/>
                <a:ea typeface="Calibri" panose="020F0502020204030204" pitchFamily="34" charset="0"/>
                <a:cs typeface="Times New Roman" panose="02020503050405090304" pitchFamily="18" charset="0"/>
              </a:rPr>
              <a:t>18 NY3d 69 (2011)</a:t>
            </a:r>
            <a:r>
              <a:rPr lang="en-US" sz="2400" dirty="0">
                <a:solidFill>
                  <a:schemeClr val="tx1"/>
                </a:solidFill>
                <a:latin typeface="Times New Roman" panose="02020503050405090304" pitchFamily="18" charset="0"/>
                <a:ea typeface="Calibri" panose="020F0502020204030204" pitchFamily="34" charset="0"/>
                <a:cs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Failed to arrest</a:t>
            </a:r>
            <a:r>
              <a:rPr lang="en-US" sz="2400" dirty="0">
                <a:effectLst/>
                <a:latin typeface="Times New Roman" panose="02020503050405090304" pitchFamily="18" charset="0"/>
                <a:ea typeface="Calibri" panose="020F0502020204030204" pitchFamily="34" charset="0"/>
              </a:rPr>
              <a:t> man who was threatening plaintiff and who later stabbed her)</a:t>
            </a:r>
            <a:r>
              <a:rPr lang="en-US" sz="2400" dirty="0">
                <a:effectLst/>
                <a:latin typeface="Times New Roman" panose="02020503050405090304" pitchFamily="18" charset="0"/>
                <a:ea typeface="Times New Roman" panose="02020503050405090304" pitchFamily="18" charset="0"/>
              </a:rPr>
              <a:t>;</a:t>
            </a:r>
            <a:r>
              <a:rPr lang="en-US" sz="2400" i="1" dirty="0">
                <a:effectLst/>
                <a:latin typeface="Times New Roman" panose="02020503050405090304" pitchFamily="18" charset="0"/>
                <a:ea typeface="Times New Roman" panose="02020503050405090304" pitchFamily="18" charset="0"/>
              </a:rPr>
              <a:t> Schuster v. City of NY</a:t>
            </a:r>
            <a:r>
              <a:rPr lang="en-US" sz="2400" dirty="0">
                <a:effectLst/>
                <a:latin typeface="Times New Roman" panose="02020503050405090304" pitchFamily="18" charset="0"/>
                <a:ea typeface="Times New Roman" panose="02020503050405090304" pitchFamily="18" charset="0"/>
              </a:rPr>
              <a:t>, 5 NY2d 75 (1958</a:t>
            </a:r>
            <a:r>
              <a:rPr lang="en-US" sz="2400" dirty="0">
                <a:latin typeface="Times New Roman" panose="02020503050405090304" pitchFamily="18" charset="0"/>
                <a:ea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 </a:t>
            </a:r>
            <a:r>
              <a:rPr lang="en-US" sz="2400" dirty="0">
                <a:latin typeface="Times New Roman" panose="02020503050405090304" pitchFamily="18" charset="0"/>
                <a:ea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police informant killed by gang members after police failed to protect his identity);</a:t>
            </a:r>
            <a:r>
              <a:rPr lang="en-US" sz="2400" i="1" dirty="0">
                <a:effectLst/>
                <a:latin typeface="Times New Roman" panose="02020503050405090304" pitchFamily="18" charset="0"/>
                <a:ea typeface="Times New Roman" panose="02020503050405090304" pitchFamily="18" charset="0"/>
              </a:rPr>
              <a:t> McLean v.</a:t>
            </a:r>
            <a:r>
              <a:rPr lang="en-US" sz="2400" dirty="0">
                <a:effectLst/>
                <a:latin typeface="Times New Roman" panose="02020503050405090304" pitchFamily="18" charset="0"/>
                <a:ea typeface="Times New Roman" panose="02020503050405090304" pitchFamily="18" charset="0"/>
              </a:rPr>
              <a:t> </a:t>
            </a:r>
            <a:r>
              <a:rPr lang="en-US" sz="2400" i="1" dirty="0">
                <a:effectLst/>
                <a:latin typeface="Times New Roman" panose="02020503050405090304" pitchFamily="18" charset="0"/>
                <a:ea typeface="Times New Roman" panose="02020503050405090304" pitchFamily="18" charset="0"/>
              </a:rPr>
              <a:t>City of NY</a:t>
            </a:r>
            <a:r>
              <a:rPr lang="en-US" sz="2400" dirty="0">
                <a:effectLst/>
                <a:latin typeface="Times New Roman" panose="02020503050405090304" pitchFamily="18" charset="0"/>
                <a:ea typeface="Times New Roman" panose="02020503050405090304" pitchFamily="18" charset="0"/>
              </a:rPr>
              <a:t>, </a:t>
            </a:r>
            <a:r>
              <a:rPr lang="en-US" sz="2400" dirty="0">
                <a:latin typeface="Times New Roman" panose="02020503050405090304" pitchFamily="18" charset="0"/>
                <a:ea typeface="Times New Roman" panose="02020503050405090304" pitchFamily="18" charset="0"/>
              </a:rPr>
              <a:t>12</a:t>
            </a:r>
            <a:r>
              <a:rPr lang="en-US" sz="2400" dirty="0">
                <a:effectLst/>
                <a:latin typeface="Times New Roman" panose="02020503050405090304" pitchFamily="18" charset="0"/>
                <a:ea typeface="Times New Roman" panose="02020503050405090304" pitchFamily="18" charset="0"/>
              </a:rPr>
              <a:t> NY2d </a:t>
            </a:r>
            <a:r>
              <a:rPr lang="en-US" sz="2400" dirty="0">
                <a:latin typeface="Times New Roman" panose="02020503050405090304" pitchFamily="18" charset="0"/>
                <a:ea typeface="Times New Roman" panose="02020503050405090304" pitchFamily="18" charset="0"/>
              </a:rPr>
              <a:t>194</a:t>
            </a:r>
            <a:r>
              <a:rPr lang="en-US" sz="2400" dirty="0">
                <a:effectLst/>
                <a:latin typeface="Times New Roman" panose="02020503050405090304" pitchFamily="18" charset="0"/>
                <a:ea typeface="Times New Roman" panose="02020503050405090304" pitchFamily="18" charset="0"/>
              </a:rPr>
              <a:t> (2009</a:t>
            </a:r>
            <a:r>
              <a:rPr lang="en-US" sz="2400" dirty="0">
                <a:latin typeface="Times New Roman" panose="02020503050405090304" pitchFamily="18" charset="0"/>
                <a:ea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 </a:t>
            </a:r>
            <a:r>
              <a:rPr lang="en-US" sz="2400" dirty="0">
                <a:latin typeface="Times New Roman" panose="02020503050405090304" pitchFamily="18" charset="0"/>
                <a:ea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Allowed daycare providers to inflict harm by wrongly issuing license renewal); </a:t>
            </a:r>
            <a:r>
              <a:rPr lang="en-US" sz="2400" i="1" dirty="0" err="1">
                <a:effectLst/>
                <a:latin typeface="Times New Roman" panose="02020503050405090304" pitchFamily="18" charset="0"/>
                <a:ea typeface="Times New Roman" panose="02020503050405090304" pitchFamily="18" charset="0"/>
              </a:rPr>
              <a:t>Dinardo</a:t>
            </a:r>
            <a:r>
              <a:rPr lang="en-US" sz="2400" i="1" dirty="0">
                <a:effectLst/>
                <a:latin typeface="Times New Roman" panose="02020503050405090304" pitchFamily="18" charset="0"/>
                <a:ea typeface="Times New Roman" panose="02020503050405090304" pitchFamily="18" charset="0"/>
              </a:rPr>
              <a:t> v.</a:t>
            </a:r>
            <a:r>
              <a:rPr lang="en-US" sz="2400" dirty="0">
                <a:effectLst/>
                <a:latin typeface="Times New Roman" panose="02020503050405090304" pitchFamily="18" charset="0"/>
                <a:ea typeface="Times New Roman" panose="02020503050405090304" pitchFamily="18" charset="0"/>
              </a:rPr>
              <a:t> </a:t>
            </a:r>
            <a:r>
              <a:rPr lang="en-US" sz="2400" i="1" dirty="0">
                <a:effectLst/>
                <a:latin typeface="Times New Roman" panose="02020503050405090304" pitchFamily="18" charset="0"/>
                <a:ea typeface="Times New Roman" panose="02020503050405090304" pitchFamily="18" charset="0"/>
              </a:rPr>
              <a:t>City of NY</a:t>
            </a:r>
            <a:r>
              <a:rPr lang="en-US" sz="2400" dirty="0">
                <a:effectLst/>
                <a:latin typeface="Times New Roman" panose="02020503050405090304" pitchFamily="18" charset="0"/>
                <a:ea typeface="Times New Roman" panose="02020503050405090304" pitchFamily="18" charset="0"/>
              </a:rPr>
              <a:t>, 13 NY3d 872 (2009</a:t>
            </a:r>
            <a:r>
              <a:rPr lang="en-US" sz="2400" dirty="0">
                <a:latin typeface="Times New Roman" panose="02020503050405090304" pitchFamily="18" charset="0"/>
                <a:ea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 </a:t>
            </a:r>
            <a:r>
              <a:rPr lang="en-US" sz="2400" dirty="0">
                <a:latin typeface="Times New Roman" panose="02020503050405090304" pitchFamily="18" charset="0"/>
                <a:ea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rPr>
              <a:t>failed to protect teacher from student assault); </a:t>
            </a:r>
            <a:r>
              <a:rPr lang="en-US" sz="2400" i="1" dirty="0" err="1">
                <a:effectLst/>
                <a:latin typeface="Times New Roman" panose="02020503050405090304" pitchFamily="18" charset="0"/>
                <a:ea typeface="Times New Roman" panose="02020503050405090304" pitchFamily="18" charset="0"/>
              </a:rPr>
              <a:t>Cuffy</a:t>
            </a:r>
            <a:r>
              <a:rPr lang="en-US" sz="2400" i="1" dirty="0">
                <a:effectLst/>
                <a:latin typeface="Times New Roman" panose="02020503050405090304" pitchFamily="18" charset="0"/>
                <a:ea typeface="Times New Roman" panose="02020503050405090304" pitchFamily="18" charset="0"/>
              </a:rPr>
              <a:t> v. City of NY, supra</a:t>
            </a:r>
            <a:r>
              <a:rPr lang="en-US" sz="2400" dirty="0">
                <a:effectLst/>
                <a:latin typeface="Times New Roman" panose="02020503050405090304" pitchFamily="18" charset="0"/>
                <a:ea typeface="Times New Roman" panose="02020503050405090304" pitchFamily="18" charset="0"/>
              </a:rPr>
              <a:t> (</a:t>
            </a:r>
            <a:r>
              <a:rPr lang="en-US" sz="2400" dirty="0">
                <a:latin typeface="Times New Roman" panose="02020503050405090304" pitchFamily="18" charset="0"/>
                <a:ea typeface="Times New Roman" panose="02020503050405090304" pitchFamily="18" charset="0"/>
              </a:rPr>
              <a:t>allowed </a:t>
            </a:r>
            <a:r>
              <a:rPr lang="en-US" sz="2400" dirty="0">
                <a:effectLst/>
                <a:latin typeface="Times New Roman" panose="02020503050405090304" pitchFamily="18" charset="0"/>
                <a:ea typeface="Times New Roman" panose="02020503050405090304" pitchFamily="18" charset="0"/>
              </a:rPr>
              <a:t>tenant to attack landlord who resided in apartment above); </a:t>
            </a:r>
            <a:r>
              <a:rPr lang="en-US" sz="2400" i="1" dirty="0">
                <a:effectLst/>
                <a:latin typeface="Times New Roman" panose="02020503050405090304" pitchFamily="18" charset="0"/>
                <a:ea typeface="Times New Roman" panose="02020503050405090304" pitchFamily="18" charset="0"/>
                <a:cs typeface="Times New Roman" panose="02020503050405090304" pitchFamily="18" charset="0"/>
              </a:rPr>
              <a:t>Shinder v.</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i="1" dirty="0">
                <a:effectLst/>
                <a:latin typeface="Times New Roman" panose="02020503050405090304" pitchFamily="18" charset="0"/>
                <a:ea typeface="Times New Roman" panose="02020503050405090304" pitchFamily="18" charset="0"/>
                <a:cs typeface="Times New Roman" panose="02020503050405090304" pitchFamily="18" charset="0"/>
              </a:rPr>
              <a:t>State of New York</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 62 NY2d 945 (1984</a:t>
            </a:r>
            <a:r>
              <a:rPr lang="en-US" sz="24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plaintiff drove into a bull on highway after police had previously been informed of the bull and failed to remove it); </a:t>
            </a:r>
            <a:r>
              <a:rPr lang="en-US" sz="2400" i="1" dirty="0">
                <a:effectLst/>
                <a:latin typeface="Times New Roman" panose="02020503050405090304" pitchFamily="18" charset="0"/>
                <a:ea typeface="Times New Roman" panose="02020503050405090304" pitchFamily="18" charset="0"/>
                <a:cs typeface="Times New Roman" panose="02020503050405090304" pitchFamily="18" charset="0"/>
              </a:rPr>
              <a:t>Florence v.</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i="1" dirty="0">
                <a:effectLst/>
                <a:latin typeface="Times New Roman" panose="02020503050405090304" pitchFamily="18" charset="0"/>
                <a:ea typeface="Times New Roman" panose="02020503050405090304" pitchFamily="18" charset="0"/>
                <a:cs typeface="Times New Roman" panose="02020503050405090304" pitchFamily="18" charset="0"/>
              </a:rPr>
              <a:t>Goldberg</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 44 NY2d 189 </a:t>
            </a:r>
            <a:r>
              <a:rPr lang="en-US" sz="24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1978) </a:t>
            </a:r>
            <a:r>
              <a:rPr lang="en-US" sz="24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400" dirty="0">
                <a:effectLst/>
                <a:latin typeface="Times New Roman" panose="02020503050405090304" pitchFamily="18" charset="0"/>
                <a:ea typeface="Times New Roman" panose="02020503050405090304" pitchFamily="18" charset="0"/>
                <a:cs typeface="Times New Roman" panose="02020503050405090304" pitchFamily="18" charset="0"/>
              </a:rPr>
              <a:t>Student struck by car at school crossing where crossing guard should have been assigned).</a:t>
            </a:r>
            <a:endParaRPr lang="en-US" sz="2400" dirty="0">
              <a:effectLst/>
              <a:latin typeface="Times New Roman" panose="02020503050405090304" pitchFamily="18" charset="0"/>
              <a:ea typeface="Calibri" panose="020F0502020204030204" pitchFamily="34" charset="0"/>
              <a:cs typeface="Times New Roman" panose="02020503050405090304" pitchFamily="18" charset="0"/>
            </a:endParaRPr>
          </a:p>
          <a:p>
            <a:pPr marL="0" indent="0" algn="just">
              <a:buNone/>
            </a:pP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965" y="221672"/>
            <a:ext cx="9404723" cy="2313710"/>
          </a:xfrm>
        </p:spPr>
        <p:txBody>
          <a:bodyPr/>
          <a:lstStyle/>
          <a:p>
            <a:pPr algn="ctr"/>
            <a:r>
              <a:rPr lang="en-US" sz="3200" b="1" dirty="0">
                <a:solidFill>
                  <a:srgbClr val="FF0000"/>
                </a:solidFill>
                <a:effectLst/>
                <a:latin typeface="Times New Roman" panose="02020503050405090304" pitchFamily="18" charset="0"/>
                <a:ea typeface="Times New Roman" panose="02020503050405090304" pitchFamily="18" charset="0"/>
              </a:rPr>
              <a:t>Examples of </a:t>
            </a:r>
            <a:r>
              <a:rPr lang="en-US" sz="3200" b="1" dirty="0">
                <a:solidFill>
                  <a:srgbClr val="FF0000"/>
                </a:solidFill>
                <a:latin typeface="Times New Roman" panose="02020503050405090304" pitchFamily="18" charset="0"/>
                <a:ea typeface="Times New Roman" panose="02020503050405090304" pitchFamily="18" charset="0"/>
              </a:rPr>
              <a:t>Ct of Appeals Cases </a:t>
            </a:r>
            <a:r>
              <a:rPr lang="en-US" sz="3200" b="1" dirty="0">
                <a:solidFill>
                  <a:srgbClr val="FF0000"/>
                </a:solidFill>
                <a:effectLst/>
                <a:latin typeface="Times New Roman" panose="02020503050405090304" pitchFamily="18" charset="0"/>
                <a:ea typeface="Times New Roman" panose="02020503050405090304" pitchFamily="18" charset="0"/>
              </a:rPr>
              <a:t>Showing that When </a:t>
            </a:r>
            <a:r>
              <a:rPr lang="en-US" sz="3200" b="1" dirty="0">
                <a:solidFill>
                  <a:srgbClr val="FF0000"/>
                </a:solidFill>
                <a:latin typeface="Times New Roman" panose="02020503050405090304" pitchFamily="18" charset="0"/>
                <a:ea typeface="Times New Roman" panose="02020503050405090304" pitchFamily="18" charset="0"/>
              </a:rPr>
              <a:t>I</a:t>
            </a:r>
            <a:r>
              <a:rPr lang="en-US" sz="3200" b="1" dirty="0">
                <a:solidFill>
                  <a:srgbClr val="FF0000"/>
                </a:solidFill>
                <a:effectLst/>
                <a:latin typeface="Times New Roman" panose="02020503050405090304" pitchFamily="18" charset="0"/>
                <a:ea typeface="Times New Roman" panose="02020503050405090304" pitchFamily="18" charset="0"/>
              </a:rPr>
              <a:t>njuries </a:t>
            </a:r>
            <a:r>
              <a:rPr lang="en-US" sz="3200" b="1" dirty="0">
                <a:solidFill>
                  <a:srgbClr val="FF0000"/>
                </a:solidFill>
                <a:latin typeface="Times New Roman" panose="02020503050405090304" pitchFamily="18" charset="0"/>
                <a:ea typeface="Times New Roman" panose="02020503050405090304" pitchFamily="18" charset="0"/>
              </a:rPr>
              <a:t>W</a:t>
            </a:r>
            <a:r>
              <a:rPr lang="en-US" sz="3200" b="1" dirty="0">
                <a:solidFill>
                  <a:srgbClr val="FF0000"/>
                </a:solidFill>
                <a:effectLst/>
                <a:latin typeface="Times New Roman" panose="02020503050405090304" pitchFamily="18" charset="0"/>
                <a:ea typeface="Times New Roman" panose="02020503050405090304" pitchFamily="18" charset="0"/>
              </a:rPr>
              <a:t>ere </a:t>
            </a:r>
            <a:r>
              <a:rPr lang="en-US" sz="3200" b="1" dirty="0">
                <a:solidFill>
                  <a:srgbClr val="FF0000"/>
                </a:solidFill>
                <a:latin typeface="Times New Roman" panose="02020503050405090304" pitchFamily="18" charset="0"/>
                <a:ea typeface="Times New Roman" panose="02020503050405090304" pitchFamily="18" charset="0"/>
              </a:rPr>
              <a:t>I</a:t>
            </a:r>
            <a:r>
              <a:rPr lang="en-US" sz="3200" b="1" dirty="0">
                <a:solidFill>
                  <a:srgbClr val="FF0000"/>
                </a:solidFill>
                <a:effectLst/>
                <a:latin typeface="Times New Roman" panose="02020503050405090304" pitchFamily="18" charset="0"/>
                <a:ea typeface="Times New Roman" panose="02020503050405090304" pitchFamily="18" charset="0"/>
              </a:rPr>
              <a:t>nflicted </a:t>
            </a:r>
            <a:r>
              <a:rPr lang="en-US" sz="3200" b="1" i="1" dirty="0">
                <a:solidFill>
                  <a:srgbClr val="FF0000"/>
                </a:solidFill>
                <a:latin typeface="Times New Roman" panose="02020503050405090304" pitchFamily="18" charset="0"/>
                <a:ea typeface="Times New Roman" panose="02020503050405090304" pitchFamily="18" charset="0"/>
              </a:rPr>
              <a:t>D</a:t>
            </a:r>
            <a:r>
              <a:rPr lang="en-US" sz="3200" b="1" i="1" dirty="0">
                <a:solidFill>
                  <a:srgbClr val="FF0000"/>
                </a:solidFill>
                <a:effectLst/>
                <a:latin typeface="Times New Roman" panose="02020503050405090304" pitchFamily="18" charset="0"/>
                <a:ea typeface="Times New Roman" panose="02020503050405090304" pitchFamily="18" charset="0"/>
              </a:rPr>
              <a:t>irectly by </a:t>
            </a:r>
            <a:r>
              <a:rPr lang="en-US" sz="3200" b="1" i="1" dirty="0">
                <a:solidFill>
                  <a:srgbClr val="FF0000"/>
                </a:solidFill>
                <a:latin typeface="Times New Roman" panose="02020503050405090304" pitchFamily="18" charset="0"/>
                <a:ea typeface="Times New Roman" panose="02020503050405090304" pitchFamily="18" charset="0"/>
              </a:rPr>
              <a:t>M</a:t>
            </a:r>
            <a:r>
              <a:rPr lang="en-US" sz="3200" b="1" i="1" dirty="0">
                <a:solidFill>
                  <a:srgbClr val="FF0000"/>
                </a:solidFill>
                <a:effectLst/>
                <a:latin typeface="Times New Roman" panose="02020503050405090304" pitchFamily="18" charset="0"/>
                <a:ea typeface="Times New Roman" panose="02020503050405090304" pitchFamily="18" charset="0"/>
              </a:rPr>
              <a:t>unicipal </a:t>
            </a:r>
            <a:r>
              <a:rPr lang="en-US" sz="3200" b="1" i="1" dirty="0">
                <a:solidFill>
                  <a:srgbClr val="FF0000"/>
                </a:solidFill>
                <a:latin typeface="Times New Roman" panose="02020503050405090304" pitchFamily="18" charset="0"/>
                <a:ea typeface="Times New Roman" panose="02020503050405090304" pitchFamily="18" charset="0"/>
              </a:rPr>
              <a:t>E</a:t>
            </a:r>
            <a:r>
              <a:rPr lang="en-US" sz="3200" b="1" i="1" dirty="0">
                <a:solidFill>
                  <a:srgbClr val="FF0000"/>
                </a:solidFill>
                <a:effectLst/>
                <a:latin typeface="Times New Roman" panose="02020503050405090304" pitchFamily="18" charset="0"/>
                <a:ea typeface="Times New Roman" panose="02020503050405090304" pitchFamily="18" charset="0"/>
              </a:rPr>
              <a:t>mployees =</a:t>
            </a:r>
            <a:r>
              <a:rPr lang="en-US" sz="3200" b="1" dirty="0">
                <a:solidFill>
                  <a:srgbClr val="FF0000"/>
                </a:solidFill>
                <a:effectLst/>
                <a:latin typeface="Times New Roman" panose="02020503050405090304" pitchFamily="18" charset="0"/>
                <a:ea typeface="Times New Roman" panose="02020503050405090304" pitchFamily="18" charset="0"/>
              </a:rPr>
              <a:t> Court Ignored Special Duty Require</a:t>
            </a:r>
            <a:r>
              <a:rPr lang="en-US" sz="3200" b="1" dirty="0">
                <a:solidFill>
                  <a:srgbClr val="FF0000"/>
                </a:solidFill>
                <a:latin typeface="Times New Roman" panose="02020503050405090304" pitchFamily="18" charset="0"/>
                <a:ea typeface="Times New Roman" panose="02020503050405090304" pitchFamily="18" charset="0"/>
              </a:rPr>
              <a:t>ment</a:t>
            </a:r>
            <a:endParaRPr lang="en-US" sz="3200" b="1" dirty="0">
              <a:solidFill>
                <a:srgbClr val="FF0000"/>
              </a:solidFill>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322118" y="2646219"/>
            <a:ext cx="11658600" cy="4717472"/>
          </a:xfrm>
        </p:spPr>
        <p:txBody>
          <a:bodyPr>
            <a:noAutofit/>
          </a:bodyPr>
          <a:lstStyle/>
          <a:p>
            <a:pPr marL="0" marR="0" indent="0" algn="just">
              <a:spcBef>
                <a:spcPts val="0"/>
              </a:spcBef>
              <a:spcAft>
                <a:spcPts val="0"/>
              </a:spcAft>
              <a:buNone/>
            </a:pP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Johnson v. City of NY, </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15 NY3d 673 (2010</a:t>
            </a:r>
            <a:r>
              <a:rPr lang="en-US" sz="28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police shot bystanders during shootout); </a:t>
            </a:r>
            <a:r>
              <a:rPr lang="en-US" sz="2800" i="1" dirty="0" err="1">
                <a:effectLst/>
                <a:latin typeface="Times New Roman" panose="02020503050405090304" pitchFamily="18" charset="0"/>
                <a:ea typeface="Times New Roman" panose="02020503050405090304" pitchFamily="18" charset="0"/>
                <a:cs typeface="Times New Roman" panose="02020503050405090304" pitchFamily="18" charset="0"/>
              </a:rPr>
              <a:t>McCummings</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 v.</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NYC</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Transit Auth</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81 NY2d 923 (1993</a:t>
            </a:r>
            <a:r>
              <a:rPr lang="en-US" sz="28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(shot fleeing criminal suspect); </a:t>
            </a:r>
            <a:r>
              <a:rPr lang="en-US" sz="2800" i="1" dirty="0" err="1">
                <a:effectLst/>
                <a:latin typeface="Times New Roman" panose="02020503050405090304" pitchFamily="18" charset="0"/>
                <a:ea typeface="Times New Roman" panose="02020503050405090304" pitchFamily="18" charset="0"/>
                <a:cs typeface="Times New Roman" panose="02020503050405090304" pitchFamily="18" charset="0"/>
              </a:rPr>
              <a:t>Meistinsky</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 v.</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City of NY</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309 NY 998 (1956</a:t>
            </a:r>
            <a:r>
              <a:rPr lang="en-US" sz="28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police shooting of robbery victim);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Flamer v.</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City of Yonkers</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309 NY 114 (1955) </a:t>
            </a:r>
            <a:r>
              <a:rPr lang="en-US" sz="28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police shot man who made disturbance while intoxicated);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Wilkes v.</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City of NY</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308 NY 726 (1954</a:t>
            </a:r>
            <a:r>
              <a:rPr lang="en-US" sz="2800" dirty="0">
                <a:latin typeface="Times New Roman" panose="02020503050405090304" pitchFamily="18" charset="0"/>
                <a:ea typeface="Times New Roman" panose="02020503050405090304" pitchFamily="18"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(police officer losing fight with suspect shoots and injures bystander);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Haddock v.</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City of NY, </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75 NY2d 478 (1990), </a:t>
            </a:r>
            <a:r>
              <a:rPr lang="en-US" sz="2800" i="1" dirty="0">
                <a:effectLst/>
                <a:latin typeface="Times New Roman" panose="02020503050405090304" pitchFamily="18" charset="0"/>
                <a:ea typeface="Times New Roman" panose="02020503050405090304" pitchFamily="18" charset="0"/>
                <a:cs typeface="Times New Roman" panose="02020503050405090304" pitchFamily="18" charset="0"/>
              </a:rPr>
              <a:t>affirming</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140 AD2d 91 (1</a:t>
            </a:r>
            <a:r>
              <a:rPr lang="en-US" sz="2800" baseline="30000" dirty="0">
                <a:effectLst/>
                <a:latin typeface="Times New Roman" panose="02020503050405090304" pitchFamily="18" charset="0"/>
                <a:ea typeface="Times New Roman" panose="02020503050405090304" pitchFamily="18" charset="0"/>
                <a:cs typeface="Times New Roman" panose="02020503050405090304" pitchFamily="18" charset="0"/>
              </a:rPr>
              <a:t>st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Dept 1988)</a:t>
            </a:r>
            <a:r>
              <a:rPr lang="en-US" sz="2800" dirty="0">
                <a:effectLst/>
                <a:latin typeface="Times New Roman" panose="02020503050405090304" pitchFamily="18" charset="0"/>
                <a:ea typeface="Calibri" panose="020F0502020204030204" pitchFamily="34" charset="0"/>
                <a:cs typeface="Times New Roman" panose="02020503050405090304" pitchFamily="18" charset="0"/>
              </a:rPr>
              <a:t> </a:t>
            </a:r>
            <a:r>
              <a:rPr lang="en-US" sz="2800" dirty="0">
                <a:latin typeface="Times New Roman" panose="02020503050405090304" pitchFamily="18" charset="0"/>
                <a:ea typeface="Calibri" panose="020F0502020204030204" pitchFamily="34" charset="0"/>
                <a:cs typeface="Times New Roman" panose="02020503050405090304" pitchFamily="18" charset="0"/>
              </a:rPr>
              <a:t>(</a:t>
            </a: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Parks Department retained an employee with criminal history who then raped infant-plaintiff in City Park)</a:t>
            </a:r>
            <a:endParaRPr lang="en-US" sz="2800" dirty="0">
              <a:effectLst/>
              <a:latin typeface="Calibri" panose="020F0502020204030204" pitchFamily="34" charset="0"/>
              <a:ea typeface="Calibri" panose="020F0502020204030204" pitchFamily="34" charset="0"/>
              <a:cs typeface="Times New Roman" panose="0202050305040509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84473" y="207818"/>
            <a:ext cx="3512124" cy="1378527"/>
          </a:xfrm>
        </p:spPr>
        <p:txBody>
          <a:bodyPr>
            <a:normAutofit/>
          </a:bodyPr>
          <a:lstStyle/>
          <a:p>
            <a:pPr>
              <a:lnSpc>
                <a:spcPct val="90000"/>
              </a:lnSpc>
            </a:pPr>
            <a:r>
              <a:rPr lang="en-US" sz="2400" b="1" dirty="0">
                <a:solidFill>
                  <a:schemeClr val="bg1"/>
                </a:solidFill>
                <a:effectLst/>
                <a:ea typeface="Times New Roman" panose="02020503050405090304" pitchFamily="18" charset="0"/>
              </a:rPr>
              <a:t>SPECIAL DUTY REQUIREMENT FOR PUBLIC SCHOOLS</a:t>
            </a:r>
            <a:endParaRPr lang="en-US" sz="2400" dirty="0">
              <a:solidFill>
                <a:schemeClr val="bg1"/>
              </a:solidFill>
            </a:endParaRPr>
          </a:p>
        </p:txBody>
      </p:sp>
      <p:sp>
        <p:nvSpPr>
          <p:cNvPr id="3" name="Content Placeholder 2"/>
          <p:cNvSpPr>
            <a:spLocks noGrp="1"/>
          </p:cNvSpPr>
          <p:nvPr>
            <p:ph idx="1"/>
          </p:nvPr>
        </p:nvSpPr>
        <p:spPr>
          <a:xfrm>
            <a:off x="5860473" y="1288473"/>
            <a:ext cx="6019801" cy="5417127"/>
          </a:xfrm>
        </p:spPr>
        <p:txBody>
          <a:bodyPr>
            <a:normAutofit/>
          </a:bodyPr>
          <a:lstStyle/>
          <a:p>
            <a:pPr marL="0" marR="142875" indent="0">
              <a:lnSpc>
                <a:spcPct val="90000"/>
              </a:lnSpc>
              <a:spcBef>
                <a:spcPts val="0"/>
              </a:spcBef>
              <a:spcAft>
                <a:spcPts val="0"/>
              </a:spcAft>
              <a:buNone/>
            </a:pPr>
            <a:endParaRPr lang="en-US" sz="1700" dirty="0">
              <a:solidFill>
                <a:schemeClr val="bg1"/>
              </a:solidFill>
              <a:effectLst/>
              <a:latin typeface="Times New Roman" panose="02020503050405090304" pitchFamily="18" charset="0"/>
              <a:ea typeface="Times New Roman" panose="02020503050405090304" pitchFamily="18" charset="0"/>
            </a:endParaRPr>
          </a:p>
          <a:p>
            <a:pPr marL="0" marR="142875" indent="0">
              <a:lnSpc>
                <a:spcPct val="90000"/>
              </a:lnSpc>
              <a:spcBef>
                <a:spcPts val="0"/>
              </a:spcBef>
              <a:spcAft>
                <a:spcPts val="0"/>
              </a:spcAft>
              <a:buNone/>
            </a:pPr>
            <a:r>
              <a:rPr lang="en-US" sz="3200" dirty="0">
                <a:solidFill>
                  <a:schemeClr val="bg1"/>
                </a:solidFill>
                <a:effectLst/>
                <a:latin typeface="Times New Roman" panose="02020503050405090304" pitchFamily="18" charset="0"/>
                <a:ea typeface="Times New Roman" panose="02020503050405090304" pitchFamily="18" charset="0"/>
              </a:rPr>
              <a:t>For public School cases, no “special duty” need be established where a student is </a:t>
            </a:r>
            <a:r>
              <a:rPr lang="en-US" sz="3200" dirty="0">
                <a:solidFill>
                  <a:schemeClr val="bg1"/>
                </a:solidFill>
                <a:latin typeface="Times New Roman" panose="02020503050405090304" pitchFamily="18" charset="0"/>
                <a:ea typeface="Times New Roman" panose="02020503050405090304" pitchFamily="18" charset="0"/>
              </a:rPr>
              <a:t>injured</a:t>
            </a:r>
            <a:r>
              <a:rPr lang="en-US" sz="3200" dirty="0">
                <a:solidFill>
                  <a:schemeClr val="bg1"/>
                </a:solidFill>
                <a:effectLst/>
                <a:latin typeface="Times New Roman" panose="02020503050405090304" pitchFamily="18" charset="0"/>
                <a:ea typeface="Times New Roman" panose="02020503050405090304" pitchFamily="18" charset="0"/>
              </a:rPr>
              <a:t> because of the doctrine of </a:t>
            </a:r>
            <a:r>
              <a:rPr lang="en-US" sz="3200" i="1" dirty="0">
                <a:solidFill>
                  <a:schemeClr val="bg1"/>
                </a:solidFill>
                <a:effectLst/>
                <a:latin typeface="Times New Roman" panose="02020503050405090304" pitchFamily="18" charset="0"/>
                <a:ea typeface="Times New Roman" panose="02020503050405090304" pitchFamily="18" charset="0"/>
              </a:rPr>
              <a:t>in loco parentis. </a:t>
            </a:r>
            <a:r>
              <a:rPr lang="en-US" sz="3200" dirty="0">
                <a:solidFill>
                  <a:schemeClr val="bg1"/>
                </a:solidFill>
                <a:effectLst/>
                <a:latin typeface="Times New Roman" panose="02020503050405090304" pitchFamily="18" charset="0"/>
                <a:ea typeface="Times New Roman" panose="02020503050405090304" pitchFamily="18" charset="0"/>
              </a:rPr>
              <a:t>The school district stands in shoes of a parent and thus “has a parent-like </a:t>
            </a:r>
            <a:r>
              <a:rPr lang="en-US" sz="3200" i="1" dirty="0">
                <a:solidFill>
                  <a:schemeClr val="bg1"/>
                </a:solidFill>
                <a:effectLst/>
                <a:latin typeface="Times New Roman" panose="02020503050405090304" pitchFamily="18" charset="0"/>
                <a:ea typeface="Times New Roman" panose="02020503050405090304" pitchFamily="18" charset="0"/>
              </a:rPr>
              <a:t>duty</a:t>
            </a:r>
            <a:r>
              <a:rPr lang="en-US" sz="3200" dirty="0">
                <a:solidFill>
                  <a:schemeClr val="bg1"/>
                </a:solidFill>
                <a:effectLst/>
                <a:latin typeface="Times New Roman" panose="02020503050405090304" pitchFamily="18" charset="0"/>
                <a:ea typeface="Times New Roman" panose="02020503050405090304" pitchFamily="18" charset="0"/>
              </a:rPr>
              <a:t> to keep students safe, regardless of any other “special relationship”. </a:t>
            </a:r>
            <a:r>
              <a:rPr lang="en-US" sz="3200" i="1" dirty="0" err="1">
                <a:solidFill>
                  <a:schemeClr val="bg1"/>
                </a:solidFill>
                <a:effectLst/>
                <a:latin typeface="Times New Roman" panose="02020503050405090304" pitchFamily="18" charset="0"/>
                <a:ea typeface="Times New Roman" panose="02020503050405090304" pitchFamily="18" charset="0"/>
              </a:rPr>
              <a:t>Hoose</a:t>
            </a:r>
            <a:r>
              <a:rPr lang="en-US" sz="3200" i="1" dirty="0">
                <a:solidFill>
                  <a:schemeClr val="bg1"/>
                </a:solidFill>
                <a:effectLst/>
                <a:latin typeface="Times New Roman" panose="02020503050405090304" pitchFamily="18" charset="0"/>
                <a:ea typeface="Times New Roman" panose="02020503050405090304" pitchFamily="18" charset="0"/>
              </a:rPr>
              <a:t> v. </a:t>
            </a:r>
            <a:r>
              <a:rPr lang="en-US" sz="3200" i="1" dirty="0" err="1">
                <a:solidFill>
                  <a:schemeClr val="bg1"/>
                </a:solidFill>
                <a:effectLst/>
                <a:latin typeface="Times New Roman" panose="02020503050405090304" pitchFamily="18" charset="0"/>
                <a:ea typeface="Times New Roman" panose="02020503050405090304" pitchFamily="18" charset="0"/>
              </a:rPr>
              <a:t>Drumm</a:t>
            </a:r>
            <a:r>
              <a:rPr lang="en-US" sz="3200" i="1" dirty="0">
                <a:solidFill>
                  <a:schemeClr val="bg1"/>
                </a:solidFill>
                <a:effectLst/>
                <a:latin typeface="Times New Roman" panose="02020503050405090304" pitchFamily="18" charset="0"/>
                <a:ea typeface="Times New Roman" panose="02020503050405090304" pitchFamily="18" charset="0"/>
              </a:rPr>
              <a:t>,</a:t>
            </a:r>
            <a:r>
              <a:rPr lang="en-US" sz="3200" dirty="0">
                <a:solidFill>
                  <a:schemeClr val="bg1"/>
                </a:solidFill>
                <a:effectLst/>
                <a:latin typeface="Times New Roman" panose="02020503050405090304" pitchFamily="18" charset="0"/>
                <a:ea typeface="Times New Roman" panose="02020503050405090304" pitchFamily="18" charset="0"/>
              </a:rPr>
              <a:t> 281 N.Y. 54 </a:t>
            </a:r>
            <a:r>
              <a:rPr lang="en-US" sz="3200" dirty="0">
                <a:solidFill>
                  <a:schemeClr val="bg1"/>
                </a:solidFill>
                <a:latin typeface="Times New Roman" panose="02020503050405090304" pitchFamily="18" charset="0"/>
                <a:ea typeface="Times New Roman" panose="02020503050405090304" pitchFamily="18" charset="0"/>
              </a:rPr>
              <a:t>(</a:t>
            </a:r>
            <a:r>
              <a:rPr lang="en-US" sz="3200" dirty="0">
                <a:solidFill>
                  <a:schemeClr val="bg1"/>
                </a:solidFill>
                <a:effectLst/>
                <a:latin typeface="Times New Roman" panose="02020503050405090304" pitchFamily="18" charset="0"/>
                <a:ea typeface="Times New Roman" panose="02020503050405090304" pitchFamily="18" charset="0"/>
              </a:rPr>
              <a:t>1939).  </a:t>
            </a:r>
            <a:endParaRPr lang="en-US" sz="3200" dirty="0">
              <a:solidFill>
                <a:schemeClr val="bg1"/>
              </a:solidFill>
              <a:effectLst/>
              <a:latin typeface="Times New Roman" panose="02020503050405090304" pitchFamily="18" charset="0"/>
              <a:ea typeface="Times New Roman" panose="02020503050405090304" pitchFamily="18" charset="0"/>
            </a:endParaRPr>
          </a:p>
          <a:p>
            <a:pPr marL="0" indent="0">
              <a:lnSpc>
                <a:spcPct val="90000"/>
              </a:lnSpc>
              <a:buNone/>
            </a:pPr>
            <a:endParaRPr lang="en-US" sz="17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727" y="1233055"/>
            <a:ext cx="5971309" cy="5243945"/>
          </a:xfrm>
        </p:spPr>
        <p:txBody>
          <a:bodyPr>
            <a:normAutofit/>
          </a:bodyPr>
          <a:lstStyle/>
          <a:p>
            <a:pPr marL="0" indent="0" algn="just">
              <a:spcBef>
                <a:spcPts val="0"/>
              </a:spcBef>
              <a:buNone/>
            </a:pPr>
            <a:r>
              <a:rPr lang="en-US" sz="3200" dirty="0">
                <a:solidFill>
                  <a:schemeClr val="bg1"/>
                </a:solidFill>
                <a:effectLst/>
                <a:latin typeface="Times New Roman" panose="02020503050405090304" pitchFamily="18" charset="0"/>
                <a:ea typeface="Times New Roman" panose="02020503050405090304" pitchFamily="18" charset="0"/>
              </a:rPr>
              <a:t>But, a </a:t>
            </a:r>
            <a:r>
              <a:rPr lang="en-US" sz="3200" b="1" i="1" dirty="0">
                <a:solidFill>
                  <a:schemeClr val="bg1"/>
                </a:solidFill>
                <a:effectLst/>
                <a:latin typeface="Times New Roman" panose="02020503050405090304" pitchFamily="18" charset="0"/>
                <a:ea typeface="Times New Roman" panose="02020503050405090304" pitchFamily="18" charset="0"/>
              </a:rPr>
              <a:t>teacher</a:t>
            </a:r>
            <a:r>
              <a:rPr lang="en-US" sz="3200" dirty="0">
                <a:solidFill>
                  <a:schemeClr val="bg1"/>
                </a:solidFill>
                <a:effectLst/>
                <a:latin typeface="Times New Roman" panose="02020503050405090304" pitchFamily="18" charset="0"/>
                <a:ea typeface="Times New Roman" panose="02020503050405090304" pitchFamily="18" charset="0"/>
              </a:rPr>
              <a:t> who is assaulted (by a student or by anyone) on school grounds must show a “special relationship”, i.e., that the school administrators assumed a special duty to her to protect her from the assault.</a:t>
            </a:r>
            <a:r>
              <a:rPr lang="en-US" sz="3200" i="1" dirty="0">
                <a:solidFill>
                  <a:schemeClr val="bg1"/>
                </a:solidFill>
                <a:effectLst/>
                <a:latin typeface="Times New Roman" panose="02020503050405090304" pitchFamily="18" charset="0"/>
                <a:ea typeface="Times New Roman" panose="02020503050405090304" pitchFamily="18" charset="0"/>
              </a:rPr>
              <a:t> Vitale v. City of NY, </a:t>
            </a:r>
            <a:r>
              <a:rPr lang="en-US" sz="3200" dirty="0">
                <a:solidFill>
                  <a:schemeClr val="bg1"/>
                </a:solidFill>
                <a:effectLst/>
                <a:latin typeface="Times New Roman" panose="02020503050405090304" pitchFamily="18" charset="0"/>
                <a:ea typeface="Times New Roman" panose="02020503050405090304" pitchFamily="18" charset="0"/>
              </a:rPr>
              <a:t>60 N.Y. 861 (1983). </a:t>
            </a:r>
            <a:endParaRPr lang="en-US" sz="3200" dirty="0">
              <a:solidFill>
                <a:schemeClr val="bg1"/>
              </a:solidFill>
              <a:effectLst/>
              <a:latin typeface="Times New Roman" panose="02020503050405090304" pitchFamily="18" charset="0"/>
              <a:ea typeface="Times New Roman" panose="02020503050405090304" pitchFamily="18" charset="0"/>
            </a:endParaRPr>
          </a:p>
          <a:p>
            <a:pPr algn="ct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421" y="796374"/>
            <a:ext cx="10583158" cy="1732081"/>
          </a:xfrm>
        </p:spPr>
        <p:txBody>
          <a:bodyPr>
            <a:noAutofit/>
          </a:bodyPr>
          <a:lstStyle/>
          <a:p>
            <a:pPr marL="0" marR="142875" indent="0" algn="ctr">
              <a:lnSpc>
                <a:spcPct val="90000"/>
              </a:lnSpc>
              <a:spcBef>
                <a:spcPts val="0"/>
              </a:spcBef>
              <a:spcAft>
                <a:spcPts val="0"/>
              </a:spcAft>
            </a:pPr>
            <a:r>
              <a:rPr lang="en-US" sz="2800" b="1" dirty="0">
                <a:solidFill>
                  <a:schemeClr val="accent4">
                    <a:lumMod val="50000"/>
                  </a:schemeClr>
                </a:solidFill>
                <a:effectLst/>
                <a:ea typeface="Times New Roman" panose="02020503050405090304" pitchFamily="18" charset="0"/>
              </a:rPr>
              <a:t>GOVERNMENT FUNCTION IMMUNITY DEFENSE</a:t>
            </a:r>
            <a:br>
              <a:rPr lang="en-US" sz="1800" dirty="0">
                <a:solidFill>
                  <a:srgbClr val="FFFFFF"/>
                </a:solidFill>
                <a:effectLst/>
                <a:ea typeface="Times New Roman" panose="02020503050405090304" pitchFamily="18" charset="0"/>
              </a:rPr>
            </a:br>
            <a:br>
              <a:rPr lang="en-US" sz="3600" b="1" dirty="0">
                <a:solidFill>
                  <a:srgbClr val="FFFFFF"/>
                </a:solidFill>
                <a:effectLst/>
                <a:ea typeface="Times New Roman" panose="02020503050405090304" pitchFamily="18" charset="0"/>
              </a:rPr>
            </a:br>
            <a:r>
              <a:rPr lang="en-US" sz="3600" b="1" dirty="0">
                <a:solidFill>
                  <a:schemeClr val="accent4">
                    <a:lumMod val="50000"/>
                  </a:schemeClr>
                </a:solidFill>
                <a:effectLst/>
                <a:ea typeface="Times New Roman" panose="02020503050405090304" pitchFamily="18" charset="0"/>
              </a:rPr>
              <a:t>Discretionary v. Ministerial</a:t>
            </a:r>
            <a:endParaRPr lang="en-US" sz="3600" dirty="0">
              <a:solidFill>
                <a:schemeClr val="accent4">
                  <a:lumMod val="50000"/>
                </a:schemeClr>
              </a:solidFill>
            </a:endParaRPr>
          </a:p>
        </p:txBody>
      </p:sp>
      <p:sp>
        <p:nvSpPr>
          <p:cNvPr id="3" name="Content Placeholder 2"/>
          <p:cNvSpPr>
            <a:spLocks noGrp="1"/>
          </p:cNvSpPr>
          <p:nvPr>
            <p:ph idx="1"/>
          </p:nvPr>
        </p:nvSpPr>
        <p:spPr>
          <a:xfrm>
            <a:off x="1295401" y="2417618"/>
            <a:ext cx="9601196" cy="4946072"/>
          </a:xfrm>
        </p:spPr>
        <p:txBody>
          <a:bodyPr>
            <a:normAutofit/>
          </a:bodyPr>
          <a:lstStyle/>
          <a:p>
            <a:pPr marL="0" marR="142875" indent="0" algn="just">
              <a:spcBef>
                <a:spcPts val="0"/>
              </a:spcBef>
              <a:spcAft>
                <a:spcPts val="0"/>
              </a:spcAft>
              <a:buNone/>
            </a:pPr>
            <a:r>
              <a:rPr lang="en-US" sz="3600" dirty="0">
                <a:solidFill>
                  <a:schemeClr val="accent4">
                    <a:lumMod val="50000"/>
                  </a:schemeClr>
                </a:solidFill>
                <a:effectLst/>
                <a:latin typeface="Times New Roman" panose="02020503050405090304" pitchFamily="18" charset="0"/>
                <a:ea typeface="Times New Roman" panose="02020503050405090304" pitchFamily="18" charset="0"/>
              </a:rPr>
              <a:t>“Where the government actor is acting in a governmental capacity, he or she has immunity if he or she was exercising ‘discretion’ in her decision leading to her actions or inaction.  But there is no immunity for ministerial acts or failures to act.” </a:t>
            </a:r>
            <a:r>
              <a:rPr lang="en-US" sz="3600" i="1" dirty="0">
                <a:solidFill>
                  <a:schemeClr val="accent4">
                    <a:lumMod val="50000"/>
                  </a:schemeClr>
                </a:solidFill>
                <a:effectLst/>
                <a:latin typeface="Times New Roman" panose="02020503050405090304" pitchFamily="18" charset="0"/>
                <a:ea typeface="Times New Roman" panose="02020503050405090304" pitchFamily="18" charset="0"/>
              </a:rPr>
              <a:t>Valdez</a:t>
            </a:r>
            <a:r>
              <a:rPr lang="en-US" sz="3600" dirty="0">
                <a:solidFill>
                  <a:schemeClr val="accent4">
                    <a:lumMod val="50000"/>
                  </a:schemeClr>
                </a:solidFill>
                <a:effectLst/>
                <a:latin typeface="Times New Roman" panose="02020503050405090304" pitchFamily="18" charset="0"/>
                <a:ea typeface="Times New Roman" panose="02020503050405090304" pitchFamily="18" charset="0"/>
              </a:rPr>
              <a:t> </a:t>
            </a:r>
            <a:r>
              <a:rPr lang="en-US" sz="3600" i="1" dirty="0">
                <a:solidFill>
                  <a:schemeClr val="accent4">
                    <a:lumMod val="50000"/>
                  </a:schemeClr>
                </a:solidFill>
                <a:effectLst/>
                <a:latin typeface="Times New Roman" panose="02020503050405090304" pitchFamily="18" charset="0"/>
                <a:ea typeface="Times New Roman" panose="02020503050405090304" pitchFamily="18" charset="0"/>
              </a:rPr>
              <a:t>v. City</a:t>
            </a:r>
            <a:r>
              <a:rPr lang="en-US" sz="3600" dirty="0">
                <a:solidFill>
                  <a:schemeClr val="accent4">
                    <a:lumMod val="50000"/>
                  </a:schemeClr>
                </a:solidFill>
                <a:effectLst/>
                <a:latin typeface="Times New Roman" panose="02020503050405090304" pitchFamily="18" charset="0"/>
                <a:ea typeface="Times New Roman" panose="02020503050405090304" pitchFamily="18" charset="0"/>
              </a:rPr>
              <a:t>, 18 N.Y.3d 69 (2011)</a:t>
            </a:r>
            <a:endParaRPr lang="en-US" sz="3600" dirty="0">
              <a:solidFill>
                <a:schemeClr val="accent4">
                  <a:lumMod val="50000"/>
                </a:schemeClr>
              </a:solidFill>
              <a:effectLst/>
              <a:latin typeface="Times New Roman" panose="02020503050405090304" pitchFamily="18" charset="0"/>
              <a:ea typeface="Times New Roman" panose="02020503050405090304" pitchFamily="18" charset="0"/>
            </a:endParaRPr>
          </a:p>
          <a:p>
            <a:pPr marL="0" indent="0">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55674" y="982132"/>
            <a:ext cx="7003472" cy="2280613"/>
          </a:xfrm>
        </p:spPr>
        <p:txBody>
          <a:bodyPr>
            <a:noAutofit/>
          </a:bodyPr>
          <a:lstStyle/>
          <a:p>
            <a:pPr marL="0" marR="142875" algn="ctr">
              <a:lnSpc>
                <a:spcPct val="90000"/>
              </a:lnSpc>
              <a:spcBef>
                <a:spcPts val="0"/>
              </a:spcBef>
              <a:spcAft>
                <a:spcPts val="0"/>
              </a:spcAft>
            </a:pPr>
            <a:br>
              <a:rPr lang="en-US" sz="2400" b="1" dirty="0">
                <a:solidFill>
                  <a:srgbClr val="FF0000"/>
                </a:solidFill>
                <a:effectLst/>
                <a:latin typeface="Times New Roman" panose="02020503050405090304" pitchFamily="18" charset="0"/>
                <a:ea typeface="Times New Roman" panose="02020503050405090304" pitchFamily="18" charset="0"/>
              </a:rPr>
            </a:br>
            <a:br>
              <a:rPr lang="en-US" sz="4800" b="1" dirty="0">
                <a:solidFill>
                  <a:srgbClr val="FF0000"/>
                </a:solidFill>
                <a:effectLst/>
                <a:latin typeface="Times New Roman" panose="02020503050405090304" pitchFamily="18" charset="0"/>
                <a:ea typeface="Times New Roman" panose="02020503050405090304" pitchFamily="18" charset="0"/>
              </a:rPr>
            </a:br>
            <a:r>
              <a:rPr lang="en-US" sz="4800" b="1" dirty="0">
                <a:solidFill>
                  <a:srgbClr val="FF0000"/>
                </a:solidFill>
                <a:effectLst/>
                <a:latin typeface="Times New Roman" panose="02020503050405090304" pitchFamily="18" charset="0"/>
                <a:ea typeface="Times New Roman" panose="02020503050405090304" pitchFamily="18" charset="0"/>
              </a:rPr>
              <a:t>DISCRETIONARY</a:t>
            </a:r>
            <a:endParaRPr lang="en-US" sz="4800" b="1" dirty="0">
              <a:solidFill>
                <a:srgbClr val="FF0000"/>
              </a:solidFill>
            </a:endParaRPr>
          </a:p>
        </p:txBody>
      </p:sp>
      <p:sp>
        <p:nvSpPr>
          <p:cNvPr id="3" name="Content Placeholder 2"/>
          <p:cNvSpPr>
            <a:spLocks noGrp="1"/>
          </p:cNvSpPr>
          <p:nvPr>
            <p:ph idx="1"/>
          </p:nvPr>
        </p:nvSpPr>
        <p:spPr>
          <a:xfrm>
            <a:off x="5874327" y="3151908"/>
            <a:ext cx="6476999" cy="3498273"/>
          </a:xfrm>
        </p:spPr>
        <p:txBody>
          <a:bodyPr>
            <a:noAutofit/>
          </a:bodyPr>
          <a:lstStyle/>
          <a:p>
            <a:pPr marL="0" indent="0">
              <a:buNone/>
            </a:pPr>
            <a:r>
              <a:rPr lang="en-US" sz="3200" dirty="0">
                <a:solidFill>
                  <a:schemeClr val="bg2"/>
                </a:solidFill>
                <a:effectLst/>
                <a:latin typeface="Times New Roman" panose="02020503050405090304" pitchFamily="18" charset="0"/>
                <a:ea typeface="Times New Roman" panose="02020503050405090304" pitchFamily="18" charset="0"/>
              </a:rPr>
              <a:t>"Discretionary or quasi-judicial acts involve the exercise of reasoned judgment which could typically produce different acceptable results”. </a:t>
            </a:r>
            <a:r>
              <a:rPr lang="en-US" sz="3200" i="1" dirty="0">
                <a:solidFill>
                  <a:schemeClr val="bg2"/>
                </a:solidFill>
                <a:effectLst/>
                <a:latin typeface="Times New Roman" panose="02020503050405090304" pitchFamily="18" charset="0"/>
                <a:ea typeface="Times New Roman" panose="02020503050405090304" pitchFamily="18" charset="0"/>
              </a:rPr>
              <a:t>Tango v. </a:t>
            </a:r>
            <a:r>
              <a:rPr lang="en-US" sz="3200" i="1" dirty="0" err="1">
                <a:solidFill>
                  <a:schemeClr val="bg2"/>
                </a:solidFill>
                <a:effectLst/>
                <a:latin typeface="Times New Roman" panose="02020503050405090304" pitchFamily="18" charset="0"/>
                <a:ea typeface="Times New Roman" panose="02020503050405090304" pitchFamily="18" charset="0"/>
              </a:rPr>
              <a:t>Tulevech</a:t>
            </a:r>
            <a:r>
              <a:rPr lang="en-US" sz="3200" i="1" dirty="0">
                <a:solidFill>
                  <a:schemeClr val="bg2"/>
                </a:solidFill>
                <a:effectLst/>
                <a:latin typeface="Times New Roman" panose="02020503050405090304" pitchFamily="18" charset="0"/>
                <a:ea typeface="Times New Roman" panose="02020503050405090304" pitchFamily="18" charset="0"/>
              </a:rPr>
              <a:t>,</a:t>
            </a:r>
            <a:r>
              <a:rPr lang="en-US" sz="3200" dirty="0">
                <a:solidFill>
                  <a:schemeClr val="bg2"/>
                </a:solidFill>
                <a:effectLst/>
                <a:latin typeface="Times New Roman" panose="02020503050405090304" pitchFamily="18" charset="0"/>
                <a:ea typeface="Times New Roman" panose="02020503050405090304" pitchFamily="18" charset="0"/>
              </a:rPr>
              <a:t> 61 N.Y.2d 34, 41 (1983). </a:t>
            </a:r>
            <a:r>
              <a:rPr lang="en-US" sz="3200" b="1" dirty="0">
                <a:solidFill>
                  <a:schemeClr val="bg2"/>
                </a:solidFill>
                <a:effectLst/>
                <a:latin typeface="Times New Roman" panose="02020503050405090304" pitchFamily="18" charset="0"/>
                <a:ea typeface="Times New Roman" panose="02020503050405090304" pitchFamily="18" charset="0"/>
              </a:rPr>
              <a:t> </a:t>
            </a:r>
            <a:br>
              <a:rPr lang="en-US" sz="3200" dirty="0">
                <a:effectLst/>
                <a:latin typeface="Times New Roman" panose="02020503050405090304" pitchFamily="18" charset="0"/>
                <a:ea typeface="Times New Roman" panose="02020503050405090304" pitchFamily="18" charset="0"/>
              </a:rPr>
            </a:br>
            <a:endParaRPr lang="en-US"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545" y="0"/>
            <a:ext cx="8589819" cy="2398853"/>
          </a:xfrm>
        </p:spPr>
        <p:txBody>
          <a:bodyPr>
            <a:noAutofit/>
          </a:bodyPr>
          <a:lstStyle/>
          <a:p>
            <a:br>
              <a:rPr lang="en-US" sz="4000" i="1" dirty="0">
                <a:solidFill>
                  <a:schemeClr val="bg2"/>
                </a:solidFill>
                <a:latin typeface="Times New Roman" panose="02020503050405090304" pitchFamily="18" charset="0"/>
                <a:ea typeface="Times New Roman" panose="02020503050405090304" pitchFamily="18" charset="0"/>
              </a:rPr>
            </a:br>
            <a:r>
              <a:rPr lang="en-US" sz="4000" i="1" dirty="0">
                <a:solidFill>
                  <a:schemeClr val="bg2"/>
                </a:solidFill>
                <a:latin typeface="Times New Roman" panose="02020503050405090304" pitchFamily="18" charset="0"/>
                <a:ea typeface="Times New Roman" panose="02020503050405090304" pitchFamily="18" charset="0"/>
              </a:rPr>
              <a:t>             </a:t>
            </a:r>
            <a:r>
              <a:rPr lang="en-US" sz="4400" b="1" dirty="0">
                <a:solidFill>
                  <a:schemeClr val="bg2"/>
                </a:solidFill>
                <a:effectLst/>
                <a:latin typeface="Times New Roman" panose="02020503050405090304" pitchFamily="18" charset="0"/>
                <a:ea typeface="Times New Roman" panose="02020503050405090304" pitchFamily="18" charset="0"/>
              </a:rPr>
              <a:t>MINISTERIAL</a:t>
            </a:r>
            <a:br>
              <a:rPr lang="en-US" sz="4000" dirty="0">
                <a:effectLst/>
                <a:latin typeface="Times New Roman" panose="02020503050405090304" pitchFamily="18" charset="0"/>
                <a:ea typeface="Times New Roman" panose="02020503050405090304" pitchFamily="18" charset="0"/>
              </a:rPr>
            </a:br>
            <a:endParaRPr lang="en-US" sz="4000" dirty="0"/>
          </a:p>
        </p:txBody>
      </p:sp>
      <p:sp>
        <p:nvSpPr>
          <p:cNvPr id="9" name="Content Placeholder 8"/>
          <p:cNvSpPr>
            <a:spLocks noGrp="1"/>
          </p:cNvSpPr>
          <p:nvPr>
            <p:ph idx="1"/>
          </p:nvPr>
        </p:nvSpPr>
        <p:spPr>
          <a:xfrm>
            <a:off x="408709" y="1551710"/>
            <a:ext cx="7329055" cy="4010890"/>
          </a:xfrm>
        </p:spPr>
        <p:txBody>
          <a:bodyPr>
            <a:noAutofit/>
          </a:bodyPr>
          <a:lstStyle/>
          <a:p>
            <a:pPr marL="0" indent="0">
              <a:spcBef>
                <a:spcPts val="0"/>
              </a:spcBef>
              <a:buNone/>
            </a:pPr>
            <a:endParaRPr lang="en-US" sz="3600" dirty="0">
              <a:solidFill>
                <a:srgbClr val="FF0000"/>
              </a:solidFill>
              <a:effectLst/>
              <a:latin typeface="Times New Roman" panose="02020503050405090304" pitchFamily="18" charset="0"/>
              <a:ea typeface="Times New Roman" panose="02020503050405090304" pitchFamily="18" charset="0"/>
            </a:endParaRPr>
          </a:p>
          <a:p>
            <a:pPr marL="0" indent="0">
              <a:spcBef>
                <a:spcPts val="0"/>
              </a:spcBef>
              <a:buNone/>
            </a:pPr>
            <a:r>
              <a:rPr lang="en-US" sz="4000" dirty="0">
                <a:solidFill>
                  <a:srgbClr val="FF0000"/>
                </a:solidFill>
                <a:effectLst/>
                <a:latin typeface="Times New Roman" panose="02020503050405090304" pitchFamily="18" charset="0"/>
                <a:ea typeface="Times New Roman" panose="02020503050405090304" pitchFamily="18" charset="0"/>
              </a:rPr>
              <a:t>“A ministerial act envisions direct adherence to a governing rule or standard with a compulsory result.” </a:t>
            </a:r>
            <a:r>
              <a:rPr lang="en-US" sz="4000" i="1" dirty="0">
                <a:solidFill>
                  <a:schemeClr val="bg2"/>
                </a:solidFill>
                <a:effectLst/>
                <a:latin typeface="Times New Roman" panose="02020503050405090304" pitchFamily="18" charset="0"/>
                <a:ea typeface="Times New Roman" panose="02020503050405090304" pitchFamily="18" charset="0"/>
              </a:rPr>
              <a:t>Tango v. </a:t>
            </a:r>
            <a:r>
              <a:rPr lang="en-US" sz="4000" i="1" dirty="0" err="1">
                <a:solidFill>
                  <a:schemeClr val="bg2"/>
                </a:solidFill>
                <a:effectLst/>
                <a:latin typeface="Times New Roman" panose="02020503050405090304" pitchFamily="18" charset="0"/>
                <a:ea typeface="Times New Roman" panose="02020503050405090304" pitchFamily="18" charset="0"/>
              </a:rPr>
              <a:t>Tulevech</a:t>
            </a:r>
            <a:r>
              <a:rPr lang="en-US" sz="4000" i="1" dirty="0">
                <a:solidFill>
                  <a:schemeClr val="bg2"/>
                </a:solidFill>
                <a:effectLst/>
                <a:latin typeface="Times New Roman" panose="02020503050405090304" pitchFamily="18" charset="0"/>
                <a:ea typeface="Times New Roman" panose="02020503050405090304" pitchFamily="18" charset="0"/>
              </a:rPr>
              <a:t>,</a:t>
            </a:r>
            <a:r>
              <a:rPr lang="en-US" sz="4000" dirty="0">
                <a:solidFill>
                  <a:schemeClr val="bg2"/>
                </a:solidFill>
                <a:effectLst/>
                <a:latin typeface="Times New Roman" panose="02020503050405090304" pitchFamily="18" charset="0"/>
                <a:ea typeface="Times New Roman" panose="02020503050405090304" pitchFamily="18" charset="0"/>
              </a:rPr>
              <a:t> 61 N.Y.2d 34 (1983). </a:t>
            </a:r>
            <a:endParaRPr lang="en-US" sz="4000"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83127"/>
            <a:ext cx="9404723" cy="1770121"/>
          </a:xfrm>
        </p:spPr>
        <p:txBody>
          <a:bodyPr>
            <a:normAutofit/>
          </a:bodyPr>
          <a:lstStyle/>
          <a:p>
            <a:pPr algn="ctr"/>
            <a:r>
              <a:rPr lang="en-US" sz="3200" b="1" dirty="0">
                <a:solidFill>
                  <a:schemeClr val="accent1"/>
                </a:solidFill>
                <a:effectLst/>
                <a:ea typeface="Times New Roman" panose="02020503050405090304" pitchFamily="18" charset="0"/>
              </a:rPr>
              <a:t>EXAMPLES OF DISCRETIONARY AND MINISTERIAL ACTIONS</a:t>
            </a:r>
            <a:endParaRPr lang="en-US" sz="3200" dirty="0">
              <a:solidFill>
                <a:schemeClr val="accent1"/>
              </a:solidFill>
            </a:endParaRPr>
          </a:p>
        </p:txBody>
      </p:sp>
      <p:sp>
        <p:nvSpPr>
          <p:cNvPr id="3" name="Content Placeholder 2"/>
          <p:cNvSpPr>
            <a:spLocks noGrp="1"/>
          </p:cNvSpPr>
          <p:nvPr>
            <p:ph idx="1"/>
          </p:nvPr>
        </p:nvSpPr>
        <p:spPr>
          <a:xfrm>
            <a:off x="339437" y="1156855"/>
            <a:ext cx="11506200" cy="6068289"/>
          </a:xfrm>
        </p:spPr>
        <p:txBody>
          <a:bodyPr>
            <a:normAutofit/>
          </a:bodyPr>
          <a:lstStyle/>
          <a:p>
            <a:pPr marL="0" marR="142875" indent="0" algn="just">
              <a:spcBef>
                <a:spcPts val="0"/>
              </a:spcBef>
              <a:spcAft>
                <a:spcPts val="0"/>
              </a:spcAft>
              <a:buNone/>
            </a:pPr>
            <a:r>
              <a:rPr lang="en-US" sz="1800" dirty="0">
                <a:effectLst/>
                <a:latin typeface="Times New Roman" panose="02020503050405090304" pitchFamily="18" charset="0"/>
                <a:ea typeface="Times New Roman" panose="02020503050405090304" pitchFamily="18" charset="0"/>
                <a:cs typeface="Times New Roman" panose="02020503050405090304" pitchFamily="18" charset="0"/>
              </a:rPr>
              <a:t> </a:t>
            </a:r>
            <a:endParaRPr lang="en-US" sz="18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142875" indent="0" algn="just">
              <a:spcBef>
                <a:spcPts val="0"/>
              </a:spcBef>
              <a:spcAft>
                <a:spcPts val="0"/>
              </a:spcAft>
              <a:buNone/>
            </a:pPr>
            <a:r>
              <a:rPr lang="en-US" sz="2800" dirty="0">
                <a:solidFill>
                  <a:schemeClr val="accent2"/>
                </a:solidFill>
                <a:effectLst/>
                <a:latin typeface="Times New Roman" panose="02020503050405090304" pitchFamily="18" charset="0"/>
                <a:ea typeface="Times New Roman" panose="02020503050405090304" pitchFamily="18" charset="0"/>
                <a:cs typeface="Times New Roman" panose="02020503050405090304" pitchFamily="18" charset="0"/>
              </a:rPr>
              <a:t>DISCRETIONARY:  </a:t>
            </a:r>
            <a:r>
              <a:rPr lang="en-US" sz="2800" dirty="0">
                <a:solidFill>
                  <a:schemeClr val="accent2"/>
                </a:solidFill>
                <a:latin typeface="Times New Roman" panose="02020503050405090304" pitchFamily="18" charset="0"/>
                <a:ea typeface="Times New Roman" panose="02020503050405090304" pitchFamily="18" charset="0"/>
                <a:cs typeface="Times New Roman" panose="02020503050405090304" pitchFamily="18" charset="0"/>
              </a:rPr>
              <a:t>I</a:t>
            </a:r>
            <a:r>
              <a:rPr lang="en-US" sz="2800" dirty="0">
                <a:solidFill>
                  <a:schemeClr val="accent2"/>
                </a:solidFill>
                <a:effectLst/>
                <a:latin typeface="Times New Roman" panose="02020503050405090304" pitchFamily="18" charset="0"/>
                <a:ea typeface="Times New Roman" panose="02020503050405090304" pitchFamily="18" charset="0"/>
                <a:cs typeface="Times New Roman" panose="02020503050405090304" pitchFamily="18" charset="0"/>
              </a:rPr>
              <a:t>ssuance of permits</a:t>
            </a:r>
            <a:r>
              <a:rPr lang="en-US" sz="2800" dirty="0">
                <a:solidFill>
                  <a:schemeClr val="accent2"/>
                </a:solidFill>
                <a:latin typeface="Times New Roman" panose="02020503050405090304" pitchFamily="18" charset="0"/>
                <a:ea typeface="Times New Roman" panose="02020503050405090304" pitchFamily="18" charset="0"/>
                <a:cs typeface="Times New Roman" panose="02020503050405090304" pitchFamily="18" charset="0"/>
              </a:rPr>
              <a:t> if based on discretionary factors, </a:t>
            </a:r>
            <a:r>
              <a:rPr lang="en-US" sz="2800" dirty="0">
                <a:solidFill>
                  <a:schemeClr val="accent2"/>
                </a:solidFill>
                <a:effectLst/>
                <a:latin typeface="Times New Roman" panose="02020503050405090304" pitchFamily="18" charset="0"/>
                <a:ea typeface="Times New Roman" panose="02020503050405090304" pitchFamily="18" charset="0"/>
                <a:cs typeface="Times New Roman" panose="02020503050405090304" pitchFamily="18" charset="0"/>
              </a:rPr>
              <a:t>discharge of civil service employees; decisions made by police or firefighters regarding where and how to deploy their resources</a:t>
            </a:r>
            <a:r>
              <a:rPr lang="en-US" sz="2800" dirty="0">
                <a:solidFill>
                  <a:schemeClr val="accent2"/>
                </a:solidFill>
                <a:latin typeface="Times New Roman" panose="02020503050405090304" pitchFamily="18" charset="0"/>
                <a:ea typeface="Times New Roman" panose="02020503050405090304" pitchFamily="18" charset="0"/>
                <a:cs typeface="Times New Roman" panose="02020503050405090304" pitchFamily="18" charset="0"/>
              </a:rPr>
              <a:t>, decision of housing inspector regarding which units to inspect first; traffic control decisions.</a:t>
            </a:r>
            <a:endParaRPr lang="en-US" sz="2800" dirty="0">
              <a:solidFill>
                <a:schemeClr val="accent2"/>
              </a:solidFill>
              <a:effectLst/>
              <a:latin typeface="Times New Roman" panose="02020503050405090304" pitchFamily="18" charset="0"/>
              <a:ea typeface="Times New Roman" panose="02020503050405090304" pitchFamily="18" charset="0"/>
              <a:cs typeface="Times New Roman" panose="02020503050405090304" pitchFamily="18" charset="0"/>
            </a:endParaRPr>
          </a:p>
          <a:p>
            <a:pPr marL="0" marR="142875" indent="0" algn="just">
              <a:spcBef>
                <a:spcPts val="0"/>
              </a:spcBef>
              <a:spcAft>
                <a:spcPts val="0"/>
              </a:spcAft>
              <a:buNone/>
            </a:pPr>
            <a:r>
              <a:rPr lang="en-US" sz="2800" dirty="0">
                <a:effectLst/>
                <a:latin typeface="Times New Roman" panose="02020503050405090304" pitchFamily="18" charset="0"/>
                <a:ea typeface="Times New Roman" panose="02020503050405090304" pitchFamily="18" charset="0"/>
                <a:cs typeface="Times New Roman" panose="02020503050405090304" pitchFamily="18" charset="0"/>
              </a:rPr>
              <a:t> </a:t>
            </a:r>
            <a:endParaRPr lang="en-US" sz="28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0" indent="0" algn="just">
              <a:buNone/>
            </a:pPr>
            <a:r>
              <a:rPr lang="en-US" sz="2800"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MINISTERIAL:  Prison official’s duty to revoke the right of a corrections officer to carry a weapon based on his </a:t>
            </a:r>
            <a:r>
              <a:rPr lang="en-US" sz="2800" dirty="0">
                <a:solidFill>
                  <a:srgbClr val="00B0F0"/>
                </a:solidFill>
                <a:latin typeface="Times New Roman" panose="02020503050405090304" pitchFamily="18" charset="0"/>
                <a:ea typeface="Calibri" panose="020F0502020204030204" pitchFamily="34" charset="0"/>
                <a:cs typeface="Times New Roman" panose="02020503050405090304" pitchFamily="18" charset="0"/>
              </a:rPr>
              <a:t>pr</a:t>
            </a:r>
            <a:r>
              <a:rPr lang="en-US" sz="2800"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ior gun-rule violations; a court clerk’s duty to retire an arrest warrant; a prison official’s duty to follow mandated protocols regarding medical care to inmates; police department’s duty to </a:t>
            </a:r>
            <a:r>
              <a:rPr lang="en-US" sz="2800" dirty="0">
                <a:solidFill>
                  <a:srgbClr val="00B0F0"/>
                </a:solidFill>
                <a:latin typeface="Times New Roman" panose="02020503050405090304" pitchFamily="18" charset="0"/>
                <a:ea typeface="Calibri" panose="020F0502020204030204" pitchFamily="34" charset="0"/>
                <a:cs typeface="Times New Roman" panose="02020503050405090304" pitchFamily="18" charset="0"/>
              </a:rPr>
              <a:t>fire </a:t>
            </a:r>
            <a:r>
              <a:rPr lang="en-US" sz="2800"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an alcoholic and dangerous police officer; duty to issue certificate of occupancy </a:t>
            </a:r>
            <a:r>
              <a:rPr lang="en-US" sz="2800" i="1"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only if </a:t>
            </a:r>
            <a:r>
              <a:rPr lang="en-US" sz="2800"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building passes inspection; firefighters’ duty to leave scene </a:t>
            </a:r>
            <a:r>
              <a:rPr lang="en-US" sz="2800" i="1"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only </a:t>
            </a:r>
            <a:r>
              <a:rPr lang="en-US" sz="2800" dirty="0">
                <a:solidFill>
                  <a:srgbClr val="00B0F0"/>
                </a:solidFill>
                <a:effectLst/>
                <a:latin typeface="Times New Roman" panose="02020503050405090304" pitchFamily="18" charset="0"/>
                <a:ea typeface="Calibri" panose="020F0502020204030204" pitchFamily="34" charset="0"/>
                <a:cs typeface="Times New Roman" panose="02020503050405090304" pitchFamily="18" charset="0"/>
              </a:rPr>
              <a:t>after building fire is out.</a:t>
            </a:r>
            <a:endParaRPr lang="en-US" sz="2800" dirty="0">
              <a:solidFill>
                <a:srgbClr val="00B0F0"/>
              </a:solidFill>
              <a:latin typeface="Times New Roman" panose="02020503050405090304" pitchFamily="18" charset="0"/>
              <a:cs typeface="Times New Roman" panose="0202050305040509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76518"/>
            <a:ext cx="9404723" cy="1400530"/>
          </a:xfrm>
        </p:spPr>
        <p:txBody>
          <a:bodyPr>
            <a:normAutofit/>
          </a:bodyPr>
          <a:lstStyle/>
          <a:p>
            <a:pPr marL="0" marR="142875" algn="ctr">
              <a:spcBef>
                <a:spcPts val="0"/>
              </a:spcBef>
              <a:spcAft>
                <a:spcPts val="0"/>
              </a:spcAft>
            </a:pPr>
            <a:r>
              <a:rPr lang="en-US" sz="3200" b="1" dirty="0">
                <a:solidFill>
                  <a:schemeClr val="accent3"/>
                </a:solidFill>
                <a:effectLst/>
                <a:latin typeface="Times New Roman" panose="02020503050405090304" pitchFamily="18" charset="0"/>
                <a:ea typeface="Times New Roman" panose="02020503050405090304" pitchFamily="18" charset="0"/>
              </a:rPr>
              <a:t>HOW TO MARSHAL FACTS SHOWING </a:t>
            </a:r>
            <a:br>
              <a:rPr lang="en-US" sz="3200" dirty="0">
                <a:solidFill>
                  <a:schemeClr val="accent3"/>
                </a:solidFill>
                <a:effectLst/>
                <a:latin typeface="Times New Roman" panose="02020503050405090304" pitchFamily="18" charset="0"/>
                <a:ea typeface="Times New Roman" panose="02020503050405090304" pitchFamily="18" charset="0"/>
              </a:rPr>
            </a:br>
            <a:r>
              <a:rPr lang="en-US" sz="3200" b="1" dirty="0">
                <a:solidFill>
                  <a:schemeClr val="accent3"/>
                </a:solidFill>
                <a:effectLst/>
                <a:latin typeface="Times New Roman" panose="02020503050405090304" pitchFamily="18" charset="0"/>
                <a:ea typeface="Times New Roman" panose="02020503050405090304" pitchFamily="18" charset="0"/>
              </a:rPr>
              <a:t>THE ACTIONS ARE MINISTERIAL</a:t>
            </a:r>
            <a:endParaRPr lang="en-US" sz="3200" dirty="0">
              <a:solidFill>
                <a:schemeClr val="accent3"/>
              </a:solidFill>
            </a:endParaRPr>
          </a:p>
        </p:txBody>
      </p:sp>
      <p:sp>
        <p:nvSpPr>
          <p:cNvPr id="3" name="Content Placeholder 2"/>
          <p:cNvSpPr>
            <a:spLocks noGrp="1"/>
          </p:cNvSpPr>
          <p:nvPr>
            <p:ph idx="1"/>
          </p:nvPr>
        </p:nvSpPr>
        <p:spPr>
          <a:xfrm>
            <a:off x="741218" y="1655618"/>
            <a:ext cx="11083637" cy="5153891"/>
          </a:xfrm>
        </p:spPr>
        <p:txBody>
          <a:bodyPr>
            <a:noAutofit/>
          </a:bodyPr>
          <a:lstStyle/>
          <a:p>
            <a:pPr marL="342900" marR="142875" lvl="0" indent="-342900" algn="just">
              <a:spcBef>
                <a:spcPts val="0"/>
              </a:spcBef>
              <a:spcAft>
                <a:spcPts val="0"/>
              </a:spcAft>
              <a:buFont typeface="Symbol" panose="05050102010706020507" pitchFamily="18" charset="2"/>
              <a:buChar char=""/>
            </a:pPr>
            <a:r>
              <a:rPr lang="en-US" sz="3200" dirty="0">
                <a:effectLst/>
                <a:latin typeface="Times New Roman" panose="02020503050405090304" pitchFamily="18" charset="0"/>
                <a:ea typeface="Times New Roman" panose="02020503050405090304" pitchFamily="18" charset="0"/>
                <a:cs typeface="Times New Roman" panose="02020503050405090304" pitchFamily="18" charset="0"/>
              </a:rPr>
              <a:t>Look for some hard-and-fast rule that the government actor violated. The rule can be embodied in a statute, regulation, or an internal agency policy, or even unwritten “rules”.</a:t>
            </a:r>
            <a:endParaRPr lang="en-US" sz="32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0"/>
              </a:spcAft>
              <a:buFont typeface="Symbol" panose="05050102010706020507" pitchFamily="18" charset="2"/>
              <a:buChar char=""/>
            </a:pPr>
            <a:r>
              <a:rPr lang="en-US" sz="3200" b="0" dirty="0">
                <a:effectLst/>
                <a:latin typeface="Times New Roman" panose="02020503050405090304" pitchFamily="18" charset="0"/>
                <a:ea typeface="Times New Roman" panose="02020503050405090304" pitchFamily="18" charset="0"/>
                <a:cs typeface="Times New Roman" panose="02020503050405090304" pitchFamily="18" charset="0"/>
              </a:rPr>
              <a:t>Try to find a written rule or guideline. (note: a written rule is not required to show ministerial duty, but is best proof)</a:t>
            </a:r>
            <a:endParaRPr lang="en-US" sz="3200" b="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0"/>
              </a:spcAft>
              <a:buFont typeface="Symbol" panose="05050102010706020507" pitchFamily="18" charset="2"/>
              <a:buChar char=""/>
            </a:pPr>
            <a:r>
              <a:rPr lang="en-US" sz="3200" b="0" dirty="0">
                <a:effectLst/>
                <a:latin typeface="Times New Roman" panose="02020503050405090304" pitchFamily="18" charset="0"/>
                <a:ea typeface="Times New Roman" panose="02020503050405090304" pitchFamily="18" charset="0"/>
                <a:cs typeface="Times New Roman" panose="02020503050405090304" pitchFamily="18" charset="0"/>
              </a:rPr>
              <a:t>Make sure you ask for all relevant internal rules from defendant in discovery.</a:t>
            </a:r>
            <a:endParaRPr lang="en-US" sz="32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0"/>
              </a:spcAft>
              <a:buFont typeface="Symbol" panose="05050102010706020507" pitchFamily="18" charset="2"/>
              <a:buChar char=""/>
            </a:pPr>
            <a:r>
              <a:rPr lang="en-US" sz="3200" b="0" dirty="0">
                <a:effectLst/>
                <a:latin typeface="Times New Roman" panose="02020503050405090304" pitchFamily="18" charset="0"/>
                <a:ea typeface="Times New Roman" panose="02020503050405090304" pitchFamily="18" charset="0"/>
                <a:cs typeface="Times New Roman" panose="02020503050405090304" pitchFamily="18" charset="0"/>
              </a:rPr>
              <a:t>Hire an expert in the field to speak to industry-wide standards</a:t>
            </a:r>
            <a:endParaRPr lang="en-US" sz="3200" dirty="0">
              <a:effectLst/>
              <a:latin typeface="Times New Roman" panose="02020503050405090304" pitchFamily="18" charset="0"/>
              <a:ea typeface="Times New Roman" panose="02020503050405090304" pitchFamily="18" charset="0"/>
              <a:cs typeface="Times New Roman" panose="02020503050405090304" pitchFamily="18" charset="0"/>
            </a:endParaRPr>
          </a:p>
          <a:p>
            <a:pPr marL="342900" marR="142875" lvl="0" indent="-342900" algn="just">
              <a:spcBef>
                <a:spcPts val="0"/>
              </a:spcBef>
              <a:spcAft>
                <a:spcPts val="0"/>
              </a:spcAft>
              <a:buFont typeface="Symbol" panose="05050102010706020507" pitchFamily="18" charset="2"/>
              <a:buChar char=""/>
            </a:pPr>
            <a:r>
              <a:rPr lang="en-US" sz="3200" b="0" dirty="0">
                <a:effectLst/>
                <a:latin typeface="Times New Roman" panose="02020503050405090304" pitchFamily="18" charset="0"/>
                <a:ea typeface="Times New Roman" panose="02020503050405090304" pitchFamily="18" charset="0"/>
                <a:cs typeface="Times New Roman" panose="02020503050405090304" pitchFamily="18" charset="0"/>
              </a:rPr>
              <a:t>Make the gov action seem OUTRAGEOUS, OUT OF BOUNDS, UNACCEPTABLE, NON-DISCRETIONARY.  </a:t>
            </a:r>
            <a:endParaRPr lang="en-US" sz="3200" dirty="0">
              <a:effectLst/>
              <a:latin typeface="Times New Roman" panose="02020503050405090304" pitchFamily="18" charset="0"/>
              <a:ea typeface="Times New Roman" panose="02020503050405090304" pitchFamily="18" charset="0"/>
              <a:cs typeface="Times New Roman" panose="0202050305040509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sz="3200" b="1" dirty="0">
                <a:solidFill>
                  <a:schemeClr val="accent6">
                    <a:lumMod val="50000"/>
                  </a:schemeClr>
                </a:solidFill>
                <a:effectLst/>
                <a:ea typeface="Times New Roman" panose="02020503050405090304" pitchFamily="18" charset="0"/>
              </a:rPr>
              <a:t>A CLOSER LOOK AT “DISCRETION”</a:t>
            </a:r>
            <a:endParaRPr lang="en-US" sz="3200" dirty="0">
              <a:solidFill>
                <a:schemeClr val="accent6">
                  <a:lumMod val="50000"/>
                </a:schemeClr>
              </a:solidFill>
            </a:endParaRPr>
          </a:p>
        </p:txBody>
      </p:sp>
      <p:sp>
        <p:nvSpPr>
          <p:cNvPr id="3" name="Content Placeholder 2"/>
          <p:cNvSpPr>
            <a:spLocks noGrp="1"/>
          </p:cNvSpPr>
          <p:nvPr>
            <p:ph idx="1"/>
          </p:nvPr>
        </p:nvSpPr>
        <p:spPr>
          <a:xfrm>
            <a:off x="533399" y="1198417"/>
            <a:ext cx="8368145" cy="5292437"/>
          </a:xfrm>
        </p:spPr>
        <p:txBody>
          <a:bodyPr>
            <a:noAutofit/>
          </a:bodyPr>
          <a:lstStyle/>
          <a:p>
            <a:pPr marL="0" indent="0">
              <a:lnSpc>
                <a:spcPct val="90000"/>
              </a:lnSpc>
              <a:buNone/>
            </a:pPr>
            <a:r>
              <a:rPr lang="en-US" sz="3200" b="0" dirty="0">
                <a:solidFill>
                  <a:schemeClr val="accent1"/>
                </a:solidFill>
                <a:effectLst/>
                <a:latin typeface="Times New Roman" panose="02020503050405090304" pitchFamily="18" charset="0"/>
                <a:ea typeface="Times New Roman" panose="02020503050405090304" pitchFamily="18" charset="0"/>
              </a:rPr>
              <a:t>The government employee must not only </a:t>
            </a:r>
            <a:r>
              <a:rPr lang="en-US" sz="3200" b="0" i="1" dirty="0">
                <a:solidFill>
                  <a:schemeClr val="accent1"/>
                </a:solidFill>
                <a:effectLst/>
                <a:latin typeface="Times New Roman" panose="02020503050405090304" pitchFamily="18" charset="0"/>
                <a:ea typeface="Times New Roman" panose="02020503050405090304" pitchFamily="18" charset="0"/>
              </a:rPr>
              <a:t>HAVE </a:t>
            </a:r>
            <a:r>
              <a:rPr lang="en-US" sz="3200" b="0" dirty="0">
                <a:solidFill>
                  <a:schemeClr val="accent1"/>
                </a:solidFill>
                <a:effectLst/>
                <a:latin typeface="Times New Roman" panose="02020503050405090304" pitchFamily="18" charset="0"/>
                <a:ea typeface="Times New Roman" panose="02020503050405090304" pitchFamily="18" charset="0"/>
              </a:rPr>
              <a:t>discretion to gain the benefit of the governmental function immunity defense.  Defendant must also </a:t>
            </a:r>
            <a:r>
              <a:rPr lang="en-US" sz="3200" b="1" i="1" dirty="0">
                <a:solidFill>
                  <a:schemeClr val="bg2">
                    <a:lumMod val="50000"/>
                  </a:schemeClr>
                </a:solidFill>
                <a:latin typeface="Times New Roman" panose="02020503050405090304" pitchFamily="18" charset="0"/>
                <a:ea typeface="Times New Roman" panose="02020503050405090304" pitchFamily="18" charset="0"/>
              </a:rPr>
              <a:t>EXERCISE</a:t>
            </a:r>
            <a:r>
              <a:rPr lang="en-US" sz="3200" b="0" dirty="0">
                <a:solidFill>
                  <a:schemeClr val="accent1"/>
                </a:solidFill>
                <a:effectLst/>
                <a:latin typeface="Times New Roman" panose="02020503050405090304" pitchFamily="18" charset="0"/>
                <a:ea typeface="Times New Roman" panose="02020503050405090304" pitchFamily="18" charset="0"/>
              </a:rPr>
              <a:t> that discretion.  Did the government employee actually </a:t>
            </a:r>
            <a:r>
              <a:rPr lang="en-US" sz="3200" b="1" i="1" dirty="0">
                <a:solidFill>
                  <a:schemeClr val="bg1"/>
                </a:solidFill>
                <a:effectLst/>
                <a:latin typeface="Times New Roman" panose="02020503050405090304" pitchFamily="18" charset="0"/>
                <a:ea typeface="Times New Roman" panose="02020503050405090304" pitchFamily="18" charset="0"/>
              </a:rPr>
              <a:t>USE</a:t>
            </a:r>
            <a:r>
              <a:rPr lang="en-US" sz="3200" b="0" dirty="0">
                <a:solidFill>
                  <a:schemeClr val="accent1"/>
                </a:solidFill>
                <a:effectLst/>
                <a:latin typeface="Times New Roman" panose="02020503050405090304" pitchFamily="18" charset="0"/>
                <a:ea typeface="Times New Roman" panose="02020503050405090304" pitchFamily="18" charset="0"/>
              </a:rPr>
              <a:t> her discretion?  This is an important analytical step that most practitioners overlook. The entire purpose of the governmental function immunity defense is to allow the government to </a:t>
            </a:r>
            <a:r>
              <a:rPr lang="en-US" sz="3200" b="1" i="1" dirty="0">
                <a:solidFill>
                  <a:schemeClr val="bg1"/>
                </a:solidFill>
                <a:effectLst/>
                <a:latin typeface="Times New Roman" panose="02020503050405090304" pitchFamily="18" charset="0"/>
                <a:ea typeface="Times New Roman" panose="02020503050405090304" pitchFamily="18" charset="0"/>
              </a:rPr>
              <a:t>exercise</a:t>
            </a:r>
            <a:r>
              <a:rPr lang="en-US" sz="3200" b="0" dirty="0">
                <a:solidFill>
                  <a:schemeClr val="accent1"/>
                </a:solidFill>
                <a:effectLst/>
                <a:latin typeface="Times New Roman" panose="02020503050405090304" pitchFamily="18" charset="0"/>
                <a:ea typeface="Times New Roman" panose="02020503050405090304" pitchFamily="18" charset="0"/>
              </a:rPr>
              <a:t> its discretion without fear of lawsuits.  But if the government does not </a:t>
            </a:r>
            <a:r>
              <a:rPr lang="en-US" sz="3200" b="1" i="1" dirty="0">
                <a:solidFill>
                  <a:schemeClr val="bg1"/>
                </a:solidFill>
                <a:effectLst/>
                <a:latin typeface="Times New Roman" panose="02020503050405090304" pitchFamily="18" charset="0"/>
                <a:ea typeface="Times New Roman" panose="02020503050405090304" pitchFamily="18" charset="0"/>
              </a:rPr>
              <a:t>exercise</a:t>
            </a:r>
            <a:r>
              <a:rPr lang="en-US" sz="3200" b="0" dirty="0">
                <a:solidFill>
                  <a:schemeClr val="accent1"/>
                </a:solidFill>
                <a:effectLst/>
                <a:latin typeface="Times New Roman" panose="02020503050405090304" pitchFamily="18" charset="0"/>
                <a:ea typeface="Times New Roman" panose="02020503050405090304" pitchFamily="18" charset="0"/>
              </a:rPr>
              <a:t> its discretion, the defense fails. I call this the </a:t>
            </a:r>
            <a:r>
              <a:rPr lang="en-US" sz="3200" b="0" dirty="0">
                <a:solidFill>
                  <a:schemeClr val="bg1"/>
                </a:solidFill>
                <a:effectLst/>
                <a:latin typeface="Times New Roman" panose="02020503050405090304" pitchFamily="18" charset="0"/>
                <a:ea typeface="Times New Roman" panose="02020503050405090304" pitchFamily="18" charset="0"/>
              </a:rPr>
              <a:t>“</a:t>
            </a:r>
            <a:r>
              <a:rPr lang="en-US" sz="3200" b="1" dirty="0">
                <a:solidFill>
                  <a:schemeClr val="bg1"/>
                </a:solidFill>
                <a:effectLst/>
                <a:latin typeface="Times New Roman" panose="02020503050405090304" pitchFamily="18" charset="0"/>
                <a:ea typeface="Times New Roman" panose="02020503050405090304" pitchFamily="18" charset="0"/>
              </a:rPr>
              <a:t>use it or lose it</a:t>
            </a:r>
            <a:r>
              <a:rPr lang="en-US" sz="3200" b="0" dirty="0">
                <a:solidFill>
                  <a:schemeClr val="bg1"/>
                </a:solidFill>
                <a:effectLst/>
                <a:latin typeface="Times New Roman" panose="02020503050405090304" pitchFamily="18" charset="0"/>
                <a:ea typeface="Times New Roman" panose="02020503050405090304" pitchFamily="18" charset="0"/>
              </a:rPr>
              <a:t>” </a:t>
            </a:r>
            <a:r>
              <a:rPr lang="en-US" sz="3200" b="0" dirty="0">
                <a:solidFill>
                  <a:schemeClr val="accent1"/>
                </a:solidFill>
                <a:effectLst/>
                <a:latin typeface="Times New Roman" panose="02020503050405090304" pitchFamily="18" charset="0"/>
                <a:ea typeface="Times New Roman" panose="02020503050405090304" pitchFamily="18" charset="0"/>
              </a:rPr>
              <a:t>rule.</a:t>
            </a:r>
            <a:endParaRPr lang="en-US" sz="3200" dirty="0">
              <a:solidFill>
                <a:schemeClr val="accent1"/>
              </a:solidFill>
              <a:effectLst/>
              <a:latin typeface="Times New Roman" panose="02020503050405090304" pitchFamily="18" charset="0"/>
              <a:ea typeface="Times New Roman" panose="0202050305040509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4403" y="1113698"/>
            <a:ext cx="8229600" cy="2345264"/>
          </a:xfrm>
        </p:spPr>
        <p:txBody>
          <a:bodyPr vert="horz" lIns="91440" tIns="45720" rIns="91440" bIns="45720" rtlCol="0" anchor="b">
            <a:normAutofit/>
          </a:bodyPr>
          <a:lstStyle/>
          <a:p>
            <a:pPr>
              <a:lnSpc>
                <a:spcPct val="90000"/>
              </a:lnSpc>
            </a:pPr>
            <a:r>
              <a:rPr lang="en-US" sz="5600" b="1" dirty="0">
                <a:solidFill>
                  <a:schemeClr val="bg1"/>
                </a:solidFill>
              </a:rPr>
              <a:t>EXAMPLES OF “USE IT OR LOSE IT” RULE</a:t>
            </a:r>
            <a:endParaRPr lang="en-US" sz="5600"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6112" y="62345"/>
            <a:ext cx="6779156" cy="2147455"/>
          </a:xfrm>
        </p:spPr>
        <p:txBody>
          <a:bodyPr>
            <a:normAutofit/>
          </a:bodyPr>
          <a:lstStyle/>
          <a:p>
            <a:pPr marL="0" marR="0" indent="0" algn="ctr" fontAlgn="base">
              <a:lnSpc>
                <a:spcPct val="90000"/>
              </a:lnSpc>
              <a:spcBef>
                <a:spcPts val="0"/>
              </a:spcBef>
              <a:spcAft>
                <a:spcPts val="0"/>
              </a:spcAft>
            </a:pPr>
            <a:r>
              <a:rPr lang="en-US" sz="2100" b="1" dirty="0">
                <a:solidFill>
                  <a:srgbClr val="262626"/>
                </a:solidFill>
                <a:effectLst/>
                <a:ea typeface="Calibri" panose="020F0502020204030204" pitchFamily="34" charset="0"/>
                <a:cs typeface="Times New Roman" panose="02020503050405090304" pitchFamily="18" charset="0"/>
              </a:rPr>
              <a:t>Example 1:</a:t>
            </a:r>
            <a:br>
              <a:rPr lang="en-US" sz="2100" b="1" dirty="0">
                <a:solidFill>
                  <a:srgbClr val="262626"/>
                </a:solidFill>
                <a:effectLst/>
                <a:ea typeface="Calibri" panose="020F0502020204030204" pitchFamily="34" charset="0"/>
                <a:cs typeface="Times New Roman" panose="02020503050405090304" pitchFamily="18" charset="0"/>
              </a:rPr>
            </a:br>
            <a:br>
              <a:rPr lang="en-US" sz="2100" dirty="0">
                <a:solidFill>
                  <a:srgbClr val="262626"/>
                </a:solidFill>
                <a:effectLst/>
                <a:ea typeface="Calibri" panose="020F0502020204030204" pitchFamily="34" charset="0"/>
                <a:cs typeface="Times New Roman" panose="02020503050405090304" pitchFamily="18" charset="0"/>
              </a:rPr>
            </a:br>
            <a:r>
              <a:rPr lang="en-US" sz="2100" i="1"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 </a:t>
            </a:r>
            <a:r>
              <a:rPr lang="en-US" sz="2800" i="1"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Metz v. State,</a:t>
            </a:r>
            <a:r>
              <a:rPr lang="en-US" sz="2800"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 86 A.D.3d 748 (3d </a:t>
            </a:r>
            <a:r>
              <a:rPr lang="en-US" sz="2800" dirty="0" err="1">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Dep’t</a:t>
            </a:r>
            <a:r>
              <a:rPr lang="en-US" sz="2800"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 2011), </a:t>
            </a:r>
            <a:r>
              <a:rPr lang="en-US" sz="2800" i="1" dirty="0" err="1">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rev’d</a:t>
            </a:r>
            <a:r>
              <a:rPr lang="en-US" sz="2800" i="1"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 on other grounds,</a:t>
            </a:r>
            <a:r>
              <a:rPr lang="en-US" sz="2800"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rPr>
              <a:t> 20 N.Y.3d 175 (2012)</a:t>
            </a:r>
            <a:endParaRPr lang="en-US" sz="2800" dirty="0">
              <a:solidFill>
                <a:srgbClr val="262626"/>
              </a:solidFill>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440267" y="1607127"/>
            <a:ext cx="7112001" cy="5500255"/>
          </a:xfrm>
        </p:spPr>
        <p:txBody>
          <a:bodyPr>
            <a:normAutofit lnSpcReduction="10000"/>
          </a:bodyPr>
          <a:lstStyle/>
          <a:p>
            <a:pPr marL="0" marR="0" indent="0" algn="just" fontAlgn="base">
              <a:spcBef>
                <a:spcPts val="0"/>
              </a:spcBef>
              <a:spcAft>
                <a:spcPts val="0"/>
              </a:spcAft>
              <a:buNone/>
            </a:pPr>
            <a:r>
              <a:rPr lang="en-US" sz="2400" dirty="0">
                <a:solidFill>
                  <a:srgbClr val="262626"/>
                </a:solidFill>
                <a:latin typeface="Times New Roman" panose="02020503050405090304" pitchFamily="18" charset="0"/>
                <a:ea typeface="Times New Roman" panose="02020503050405090304" pitchFamily="18" charset="0"/>
                <a:cs typeface="Times New Roman" panose="02020503050405090304" pitchFamily="18" charset="0"/>
              </a:rPr>
              <a:t>Private operator c</a:t>
            </a:r>
            <a:r>
              <a:rPr lang="en-US" sz="2400"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onverted an old coastguard boat (48-passenger capacity) to a tour boat, equipping it with a heavy “canopy,” which made it top heavy. The state agency continued year after year to “rubber stamp” the 48-passenger capacity rating without ever performing a stability test on the vessel. It capsized. After-the-fact studies showed that the actual capacity rating of the top-heavy ship should have been only 18.  At deposition, the state's employees readily admitted that they </a:t>
            </a:r>
            <a:r>
              <a:rPr lang="en-US" sz="2400" b="1"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had</a:t>
            </a:r>
            <a:r>
              <a:rPr lang="en-US" sz="2400"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 </a:t>
            </a:r>
            <a:r>
              <a:rPr lang="en-US" sz="2400" b="1" i="1"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discretion</a:t>
            </a:r>
            <a:r>
              <a:rPr lang="en-US" sz="2400"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 to conduct or not conduct fresh stability tests. </a:t>
            </a:r>
            <a:r>
              <a:rPr lang="en-US" sz="2400" b="1"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But plaintiff successfully argued they failed to EXERCISE this discretion.</a:t>
            </a:r>
            <a:r>
              <a:rPr lang="en-US" sz="2400"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 Rather, the State simply rubber stamped the old coastguard rating with no thought whatsoever of changed circumstances. (Note</a:t>
            </a:r>
            <a:r>
              <a:rPr lang="en-US" sz="2400" dirty="0">
                <a:solidFill>
                  <a:srgbClr val="262626"/>
                </a:solidFill>
                <a:latin typeface="Times New Roman" panose="02020503050405090304" pitchFamily="18" charset="0"/>
                <a:ea typeface="Times New Roman" panose="02020503050405090304" pitchFamily="18" charset="0"/>
                <a:cs typeface="Times New Roman" panose="02020503050405090304" pitchFamily="18" charset="0"/>
              </a:rPr>
              <a:t>:</a:t>
            </a:r>
            <a:r>
              <a:rPr lang="en-US" sz="2400" dirty="0">
                <a:solidFill>
                  <a:srgbClr val="262626"/>
                </a:solidFill>
                <a:effectLst/>
                <a:latin typeface="Times New Roman" panose="02020503050405090304" pitchFamily="18" charset="0"/>
                <a:ea typeface="Times New Roman" panose="02020503050405090304" pitchFamily="18" charset="0"/>
                <a:cs typeface="Times New Roman" panose="02020503050405090304" pitchFamily="18" charset="0"/>
              </a:rPr>
              <a:t> case was later reversed by Court of Appeals because it no special duty to the passengers)</a:t>
            </a:r>
            <a:endParaRPr lang="en-US" sz="2400" dirty="0">
              <a:solidFill>
                <a:srgbClr val="262626"/>
              </a:solidFill>
              <a:effectLst/>
              <a:latin typeface="Times New Roman" panose="02020503050405090304" pitchFamily="18" charset="0"/>
              <a:ea typeface="Calibri" panose="020F0502020204030204" pitchFamily="34" charset="0"/>
              <a:cs typeface="Times New Roman" panose="02020503050405090304" pitchFamily="18" charset="0"/>
            </a:endParaRPr>
          </a:p>
          <a:p>
            <a:pPr marL="0" indent="0">
              <a:lnSpc>
                <a:spcPct val="90000"/>
              </a:lnSpc>
              <a:buNone/>
            </a:pPr>
            <a:endParaRPr lang="en-US" sz="1300" dirty="0">
              <a:solidFill>
                <a:srgbClr val="262626"/>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0"/>
            <a:ext cx="9404723" cy="1233055"/>
          </a:xfrm>
        </p:spPr>
        <p:txBody>
          <a:bodyPr>
            <a:normAutofit/>
          </a:bodyPr>
          <a:lstStyle/>
          <a:p>
            <a:pPr marL="0" marR="142875" indent="0" algn="ctr">
              <a:spcBef>
                <a:spcPts val="0"/>
              </a:spcBef>
              <a:spcAft>
                <a:spcPts val="0"/>
              </a:spcAft>
            </a:pPr>
            <a:r>
              <a:rPr lang="en-US" sz="2000" b="1" dirty="0">
                <a:solidFill>
                  <a:schemeClr val="accent2">
                    <a:lumMod val="60000"/>
                    <a:lumOff val="40000"/>
                  </a:schemeClr>
                </a:solidFill>
                <a:effectLst/>
                <a:ea typeface="Times New Roman" panose="02020503050405090304" pitchFamily="18" charset="0"/>
              </a:rPr>
              <a:t>Example 2</a:t>
            </a:r>
            <a:br>
              <a:rPr lang="en-US" sz="24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br>
            <a:r>
              <a:rPr lang="en-US" sz="2800" i="1"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Haddock, v. City of New York, </a:t>
            </a:r>
            <a:r>
              <a:rPr lang="en-US" sz="28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75 N.Y.2d 478 (1990)</a:t>
            </a:r>
            <a:br>
              <a:rPr lang="en-US" sz="240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br>
            <a:endParaRPr lang="en-US" sz="2400" dirty="0">
              <a:solidFill>
                <a:schemeClr val="bg1"/>
              </a:solidFill>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351417" y="928256"/>
            <a:ext cx="7192383" cy="6047508"/>
          </a:xfrm>
        </p:spPr>
        <p:txBody>
          <a:bodyPr>
            <a:normAutofit/>
          </a:bodyPr>
          <a:lstStyle/>
          <a:p>
            <a:pPr marL="0" marR="142875" indent="0" algn="just">
              <a:spcBef>
                <a:spcPts val="0"/>
              </a:spcBef>
              <a:spcAft>
                <a:spcPts val="0"/>
              </a:spcAft>
              <a:buNone/>
            </a:pPr>
            <a:endParaRPr lang="en-US" sz="2400"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endParaRPr>
          </a:p>
          <a:p>
            <a:pPr marL="0" marR="142875" indent="0" algn="just">
              <a:spcBef>
                <a:spcPts val="0"/>
              </a:spcBef>
              <a:spcAft>
                <a:spcPts val="0"/>
              </a:spcAft>
              <a:buNone/>
            </a:pPr>
            <a:r>
              <a:rPr lang="en-US" sz="2600" dirty="0">
                <a:solidFill>
                  <a:schemeClr val="accent2">
                    <a:lumMod val="60000"/>
                    <a:lumOff val="40000"/>
                  </a:schemeClr>
                </a:solidFill>
                <a:latin typeface="Times New Roman" panose="02020503050405090304" pitchFamily="18" charset="0"/>
                <a:ea typeface="Calibri" panose="020F0502020204030204" pitchFamily="34" charset="0"/>
                <a:cs typeface="Times New Roman" panose="02020503050405090304" pitchFamily="18" charset="0"/>
              </a:rPr>
              <a:t>Nine</a:t>
            </a:r>
            <a:r>
              <a:rPr lang="en-US" sz="26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-year-old girl raped by City employee who had been hired by City, under work program for inmates, to work at children’s park despite known criminal history including rape.  Court found that although the City </a:t>
            </a:r>
            <a:r>
              <a:rPr lang="en-US" sz="2600" i="1"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HAD</a:t>
            </a:r>
            <a:r>
              <a:rPr lang="en-US" sz="26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 discretion to retain the man, and to place or not place him or not at the children's’ park, there was “no evidence that, prior to the rape, the City in fact made any such decision or </a:t>
            </a:r>
            <a:r>
              <a:rPr lang="en-US" sz="3000" b="1" i="1" dirty="0">
                <a:solidFill>
                  <a:schemeClr val="bg1"/>
                </a:solidFill>
                <a:effectLst/>
                <a:latin typeface="Times New Roman" panose="02020503050405090304" pitchFamily="18" charset="0"/>
                <a:ea typeface="Calibri" panose="020F0502020204030204" pitchFamily="34" charset="0"/>
                <a:cs typeface="Times New Roman" panose="02020503050405090304" pitchFamily="18" charset="0"/>
              </a:rPr>
              <a:t>exercised their discretion </a:t>
            </a:r>
            <a:r>
              <a:rPr lang="en-US" sz="26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[as to whether to retain the employee in his work assignment]. There </a:t>
            </a:r>
            <a:r>
              <a:rPr lang="en-US" sz="2600" dirty="0">
                <a:solidFill>
                  <a:schemeClr val="accent2">
                    <a:lumMod val="60000"/>
                    <a:lumOff val="40000"/>
                  </a:schemeClr>
                </a:solidFill>
                <a:latin typeface="Times New Roman" panose="02020503050405090304" pitchFamily="18" charset="0"/>
                <a:ea typeface="Calibri" panose="020F0502020204030204" pitchFamily="34" charset="0"/>
                <a:cs typeface="Times New Roman" panose="02020503050405090304" pitchFamily="18" charset="0"/>
              </a:rPr>
              <a:t>was no </a:t>
            </a:r>
            <a:r>
              <a:rPr lang="en-US" sz="26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rPr>
              <a:t>indication that City made a judgment of any sort when it learned that the employee both had a criminal record and lied egregiously about it.</a:t>
            </a:r>
            <a:endParaRPr lang="en-US" sz="2600" dirty="0">
              <a:solidFill>
                <a:schemeClr val="accent2">
                  <a:lumMod val="60000"/>
                  <a:lumOff val="40000"/>
                </a:schemeClr>
              </a:solidFill>
              <a:effectLst/>
              <a:latin typeface="Times New Roman" panose="02020503050405090304" pitchFamily="18" charset="0"/>
              <a:ea typeface="Calibri" panose="020F0502020204030204" pitchFamily="34" charset="0"/>
              <a:cs typeface="Times New Roman" panose="02020503050405090304" pitchFamily="18" charset="0"/>
            </a:endParaRPr>
          </a:p>
          <a:p>
            <a:pPr marL="0" indent="0">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229" y="600998"/>
            <a:ext cx="4555222" cy="5248657"/>
          </a:xfrm>
        </p:spPr>
        <p:txBody>
          <a:bodyPr>
            <a:normAutofit/>
          </a:bodyPr>
          <a:lstStyle/>
          <a:p>
            <a:pPr>
              <a:lnSpc>
                <a:spcPct val="90000"/>
              </a:lnSpc>
            </a:pPr>
            <a:r>
              <a:rPr lang="en-US" sz="4400" b="1" dirty="0">
                <a:solidFill>
                  <a:schemeClr val="accent1"/>
                </a:solidFill>
              </a:rPr>
              <a:t>HOW TO MARSHAL FACTS SHOWING DEFENDANT</a:t>
            </a:r>
            <a:br>
              <a:rPr lang="en-US" sz="4400" b="1" dirty="0">
                <a:solidFill>
                  <a:schemeClr val="accent1"/>
                </a:solidFill>
              </a:rPr>
            </a:br>
            <a:r>
              <a:rPr lang="en-US" sz="4400" b="1" dirty="0">
                <a:solidFill>
                  <a:schemeClr val="accent1"/>
                </a:solidFill>
              </a:rPr>
              <a:t>DID NOT USE ITS DISCRETION</a:t>
            </a:r>
            <a:endParaRPr lang="en-US" sz="4400" b="1" dirty="0">
              <a:solidFill>
                <a:schemeClr val="accent1"/>
              </a:solidFill>
            </a:endParaRPr>
          </a:p>
        </p:txBody>
      </p:sp>
      <p:graphicFrame>
        <p:nvGraphicFramePr>
          <p:cNvPr id="5" name="Content Placeholder 2"/>
          <p:cNvGraphicFramePr>
            <a:graphicFrameLocks noGrp="1"/>
          </p:cNvGraphicFramePr>
          <p:nvPr>
            <p:ph idx="1"/>
          </p:nvPr>
        </p:nvGraphicFramePr>
        <p:xfrm>
          <a:off x="5470072" y="100668"/>
          <a:ext cx="6501018" cy="660213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421" y="796374"/>
            <a:ext cx="10583158" cy="880027"/>
          </a:xfrm>
        </p:spPr>
        <p:txBody>
          <a:bodyPr>
            <a:normAutofit/>
          </a:bodyPr>
          <a:lstStyle/>
          <a:p>
            <a:pPr algn="ctr"/>
            <a:r>
              <a:rPr lang="en-US" b="1" dirty="0">
                <a:solidFill>
                  <a:srgbClr val="FFFFFF"/>
                </a:solidFill>
                <a:effectLst/>
                <a:ea typeface="Times New Roman" panose="02020503050405090304" pitchFamily="18" charset="0"/>
              </a:rPr>
              <a:t>PRE-</a:t>
            </a:r>
            <a:r>
              <a:rPr lang="en-US" b="1" dirty="0" err="1">
                <a:solidFill>
                  <a:srgbClr val="FFFFFF"/>
                </a:solidFill>
                <a:effectLst/>
                <a:ea typeface="Times New Roman" panose="02020503050405090304" pitchFamily="18" charset="0"/>
              </a:rPr>
              <a:t>McLEAN</a:t>
            </a:r>
            <a:r>
              <a:rPr lang="en-US" b="1" dirty="0">
                <a:solidFill>
                  <a:srgbClr val="FFFFFF"/>
                </a:solidFill>
                <a:effectLst/>
                <a:ea typeface="Times New Roman" panose="02020503050405090304" pitchFamily="18" charset="0"/>
              </a:rPr>
              <a:t> RULE</a:t>
            </a:r>
            <a:endParaRPr lang="en-US" dirty="0">
              <a:solidFill>
                <a:srgbClr val="FFFFFF"/>
              </a:solidFill>
            </a:endParaRPr>
          </a:p>
        </p:txBody>
      </p:sp>
      <p:sp>
        <p:nvSpPr>
          <p:cNvPr id="3" name="Content Placeholder 2"/>
          <p:cNvSpPr>
            <a:spLocks noGrp="1"/>
          </p:cNvSpPr>
          <p:nvPr>
            <p:ph idx="1"/>
          </p:nvPr>
        </p:nvSpPr>
        <p:spPr>
          <a:xfrm>
            <a:off x="520118" y="1501629"/>
            <a:ext cx="11249636" cy="5082051"/>
          </a:xfrm>
        </p:spPr>
        <p:txBody>
          <a:bodyPr>
            <a:noAutofit/>
          </a:bodyPr>
          <a:lstStyle/>
          <a:p>
            <a:pPr marL="0" marR="142875" indent="0" algn="just">
              <a:spcBef>
                <a:spcPts val="0"/>
              </a:spcBef>
              <a:spcAft>
                <a:spcPts val="0"/>
              </a:spcAft>
              <a:buNone/>
            </a:pPr>
            <a:r>
              <a:rPr lang="en-US" sz="2800" dirty="0">
                <a:solidFill>
                  <a:schemeClr val="accent1"/>
                </a:solidFill>
                <a:latin typeface="Times New Roman" panose="02020503050405090304" pitchFamily="18" charset="0"/>
                <a:ea typeface="Times New Roman" panose="02020503050405090304" pitchFamily="18" charset="0"/>
              </a:rPr>
              <a:t>Be</a:t>
            </a:r>
            <a:r>
              <a:rPr lang="en-US" sz="2800" i="0" dirty="0">
                <a:solidFill>
                  <a:schemeClr val="accent1"/>
                </a:solidFill>
                <a:effectLst/>
                <a:latin typeface="Times New Roman" panose="02020503050405090304" pitchFamily="18" charset="0"/>
                <a:ea typeface="Times New Roman" panose="02020503050405090304" pitchFamily="18" charset="0"/>
              </a:rPr>
              <a:t> careful with cases decided before </a:t>
            </a:r>
            <a:r>
              <a:rPr lang="en-US" sz="2800" i="1" dirty="0">
                <a:solidFill>
                  <a:schemeClr val="accent1"/>
                </a:solidFill>
                <a:effectLst/>
                <a:latin typeface="Times New Roman" panose="02020503050405090304" pitchFamily="18" charset="0"/>
                <a:ea typeface="Times New Roman" panose="02020503050405090304" pitchFamily="18" charset="0"/>
              </a:rPr>
              <a:t>McLean v. City of New York, </a:t>
            </a:r>
            <a:r>
              <a:rPr lang="en-US" sz="2800" dirty="0">
                <a:solidFill>
                  <a:schemeClr val="accent1"/>
                </a:solidFill>
                <a:effectLst/>
                <a:latin typeface="Times New Roman" panose="02020503050405090304" pitchFamily="18" charset="0"/>
                <a:ea typeface="Times New Roman" panose="02020503050405090304" pitchFamily="18" charset="0"/>
              </a:rPr>
              <a:t>12 N.Y.3d 194 (2009).  </a:t>
            </a:r>
            <a:r>
              <a:rPr lang="en-US" sz="2800" i="1" dirty="0">
                <a:solidFill>
                  <a:schemeClr val="accent1"/>
                </a:solidFill>
                <a:effectLst/>
                <a:latin typeface="Times New Roman" panose="02020503050405090304" pitchFamily="18" charset="0"/>
                <a:ea typeface="Times New Roman" panose="02020503050405090304" pitchFamily="18" charset="0"/>
              </a:rPr>
              <a:t>McLean</a:t>
            </a:r>
            <a:r>
              <a:rPr lang="en-US" sz="2800" dirty="0">
                <a:solidFill>
                  <a:schemeClr val="accent1"/>
                </a:solidFill>
                <a:effectLst/>
                <a:latin typeface="Times New Roman" panose="02020503050405090304" pitchFamily="18" charset="0"/>
                <a:ea typeface="Times New Roman" panose="02020503050405090304" pitchFamily="18" charset="0"/>
              </a:rPr>
              <a:t> clarified law, and some pre-</a:t>
            </a:r>
            <a:r>
              <a:rPr lang="en-US" sz="2800" i="1" dirty="0">
                <a:solidFill>
                  <a:schemeClr val="accent1"/>
                </a:solidFill>
                <a:effectLst/>
                <a:latin typeface="Times New Roman" panose="02020503050405090304" pitchFamily="18" charset="0"/>
                <a:ea typeface="Times New Roman" panose="02020503050405090304" pitchFamily="18" charset="0"/>
              </a:rPr>
              <a:t>McLean </a:t>
            </a:r>
            <a:r>
              <a:rPr lang="en-US" sz="2800" dirty="0">
                <a:solidFill>
                  <a:schemeClr val="accent1"/>
                </a:solidFill>
                <a:effectLst/>
                <a:latin typeface="Times New Roman" panose="02020503050405090304" pitchFamily="18" charset="0"/>
                <a:ea typeface="Times New Roman" panose="02020503050405090304" pitchFamily="18" charset="0"/>
              </a:rPr>
              <a:t>cases, including Ct of Appeals cases, state the rule incorrectly.  </a:t>
            </a:r>
            <a:r>
              <a:rPr lang="en-US" sz="2800" i="1" dirty="0">
                <a:solidFill>
                  <a:schemeClr val="accent1"/>
                </a:solidFill>
                <a:effectLst/>
                <a:latin typeface="Times New Roman" panose="02020503050405090304" pitchFamily="18" charset="0"/>
                <a:ea typeface="Times New Roman" panose="02020503050405090304" pitchFamily="18" charset="0"/>
              </a:rPr>
              <a:t>McLean </a:t>
            </a:r>
            <a:r>
              <a:rPr lang="en-US" sz="2800" dirty="0">
                <a:solidFill>
                  <a:schemeClr val="accent1"/>
                </a:solidFill>
                <a:effectLst/>
                <a:latin typeface="Times New Roman" panose="02020503050405090304" pitchFamily="18" charset="0"/>
                <a:ea typeface="Times New Roman" panose="02020503050405090304" pitchFamily="18" charset="0"/>
              </a:rPr>
              <a:t>unraveled the then-intertwined “public duty doctrine” </a:t>
            </a:r>
            <a:r>
              <a:rPr lang="en-US" sz="2800" dirty="0" err="1">
                <a:solidFill>
                  <a:schemeClr val="accent1"/>
                </a:solidFill>
                <a:effectLst/>
                <a:latin typeface="Times New Roman" panose="02020503050405090304" pitchFamily="18" charset="0"/>
                <a:ea typeface="Times New Roman" panose="02020503050405090304" pitchFamily="18" charset="0"/>
              </a:rPr>
              <a:t>and“governmental</a:t>
            </a:r>
            <a:r>
              <a:rPr lang="en-US" sz="2800" dirty="0">
                <a:solidFill>
                  <a:schemeClr val="accent1"/>
                </a:solidFill>
                <a:effectLst/>
                <a:latin typeface="Times New Roman" panose="02020503050405090304" pitchFamily="18" charset="0"/>
                <a:ea typeface="Times New Roman" panose="02020503050405090304" pitchFamily="18" charset="0"/>
              </a:rPr>
              <a:t> function immunity doctrine”, separating them. </a:t>
            </a:r>
            <a:r>
              <a:rPr lang="en-US" sz="2800" i="1" dirty="0">
                <a:solidFill>
                  <a:schemeClr val="accent1"/>
                </a:solidFill>
                <a:effectLst/>
                <a:latin typeface="Times New Roman" panose="02020503050405090304" pitchFamily="18" charset="0"/>
                <a:ea typeface="Times New Roman" panose="02020503050405090304" pitchFamily="18" charset="0"/>
              </a:rPr>
              <a:t>McLean</a:t>
            </a:r>
            <a:r>
              <a:rPr lang="en-US" sz="2800" dirty="0">
                <a:solidFill>
                  <a:schemeClr val="accent1"/>
                </a:solidFill>
                <a:effectLst/>
                <a:latin typeface="Times New Roman" panose="02020503050405090304" pitchFamily="18" charset="0"/>
                <a:ea typeface="Times New Roman" panose="02020503050405090304" pitchFamily="18" charset="0"/>
              </a:rPr>
              <a:t> “clarified” years of confusing jurisprudence.   </a:t>
            </a:r>
            <a:endParaRPr lang="en-US" sz="2800" dirty="0">
              <a:solidFill>
                <a:schemeClr val="accent1"/>
              </a:solidFill>
              <a:effectLst/>
              <a:latin typeface="Times New Roman" panose="02020503050405090304" pitchFamily="18" charset="0"/>
              <a:ea typeface="Times New Roman" panose="02020503050405090304" pitchFamily="18" charset="0"/>
            </a:endParaRPr>
          </a:p>
          <a:p>
            <a:pPr marL="0" marR="142875" indent="0" algn="just">
              <a:spcBef>
                <a:spcPts val="0"/>
              </a:spcBef>
              <a:spcAft>
                <a:spcPts val="0"/>
              </a:spcAft>
              <a:buNone/>
            </a:pPr>
            <a:r>
              <a:rPr lang="en-US" sz="2800" dirty="0">
                <a:solidFill>
                  <a:schemeClr val="accent1"/>
                </a:solidFill>
                <a:effectLst/>
                <a:latin typeface="Times New Roman" panose="02020503050405090304" pitchFamily="18" charset="0"/>
                <a:ea typeface="Times New Roman" panose="02020503050405090304" pitchFamily="18" charset="0"/>
              </a:rPr>
              <a:t> </a:t>
            </a:r>
            <a:endParaRPr lang="en-US" sz="2800" dirty="0">
              <a:solidFill>
                <a:schemeClr val="accent1"/>
              </a:solidFill>
              <a:effectLst/>
              <a:latin typeface="Times New Roman" panose="02020503050405090304" pitchFamily="18" charset="0"/>
              <a:ea typeface="Times New Roman" panose="02020503050405090304" pitchFamily="18" charset="0"/>
            </a:endParaRPr>
          </a:p>
          <a:p>
            <a:pPr marL="0" marR="142875" indent="0" algn="just">
              <a:spcBef>
                <a:spcPts val="0"/>
              </a:spcBef>
              <a:spcAft>
                <a:spcPts val="0"/>
              </a:spcAft>
              <a:buNone/>
            </a:pPr>
            <a:r>
              <a:rPr lang="en-US" sz="2800" i="1" dirty="0">
                <a:solidFill>
                  <a:schemeClr val="accent1"/>
                </a:solidFill>
                <a:effectLst/>
                <a:latin typeface="Times New Roman" panose="02020503050405090304" pitchFamily="18" charset="0"/>
                <a:ea typeface="Times New Roman" panose="02020503050405090304" pitchFamily="18" charset="0"/>
              </a:rPr>
              <a:t>Pre-</a:t>
            </a:r>
            <a:r>
              <a:rPr lang="en-US" sz="2800" i="1" dirty="0">
                <a:solidFill>
                  <a:schemeClr val="accent1"/>
                </a:solidFill>
                <a:latin typeface="Times New Roman" panose="02020503050405090304" pitchFamily="18" charset="0"/>
                <a:ea typeface="Times New Roman" panose="02020503050405090304" pitchFamily="18" charset="0"/>
              </a:rPr>
              <a:t>McLean “</a:t>
            </a:r>
            <a:r>
              <a:rPr lang="en-US" sz="2800" i="1" dirty="0">
                <a:solidFill>
                  <a:schemeClr val="accent1"/>
                </a:solidFill>
                <a:effectLst/>
                <a:latin typeface="Times New Roman" panose="02020503050405090304" pitchFamily="18" charset="0"/>
                <a:ea typeface="Times New Roman" panose="02020503050405090304" pitchFamily="18" charset="0"/>
              </a:rPr>
              <a:t>Rule” </a:t>
            </a:r>
            <a:r>
              <a:rPr lang="en-US" sz="2800" i="1" dirty="0">
                <a:solidFill>
                  <a:schemeClr val="accent1"/>
                </a:solidFill>
                <a:latin typeface="Times New Roman" panose="02020503050405090304" pitchFamily="18" charset="0"/>
                <a:ea typeface="Times New Roman" panose="02020503050405090304" pitchFamily="18" charset="0"/>
              </a:rPr>
              <a:t>(</a:t>
            </a:r>
            <a:r>
              <a:rPr lang="en-US" sz="2800" dirty="0">
                <a:solidFill>
                  <a:schemeClr val="accent1"/>
                </a:solidFill>
                <a:latin typeface="Times New Roman" panose="02020503050405090304" pitchFamily="18" charset="0"/>
                <a:ea typeface="Times New Roman" panose="02020503050405090304" pitchFamily="18" charset="0"/>
              </a:rPr>
              <a:t>as incorrectly stated </a:t>
            </a:r>
            <a:r>
              <a:rPr lang="en-US" sz="2800" i="1" dirty="0">
                <a:solidFill>
                  <a:schemeClr val="accent1"/>
                </a:solidFill>
                <a:latin typeface="Times New Roman" panose="02020503050405090304" pitchFamily="18" charset="0"/>
                <a:ea typeface="Times New Roman" panose="02020503050405090304" pitchFamily="18" charset="0"/>
              </a:rPr>
              <a:t>in some, but not all cases</a:t>
            </a:r>
            <a:r>
              <a:rPr lang="en-US" sz="2800" dirty="0">
                <a:solidFill>
                  <a:schemeClr val="accent1"/>
                </a:solidFill>
                <a:effectLst/>
                <a:latin typeface="Times New Roman" panose="02020503050405090304" pitchFamily="18" charset="0"/>
                <a:ea typeface="Times New Roman" panose="02020503050405090304" pitchFamily="18" charset="0"/>
              </a:rPr>
              <a:t>) was that </a:t>
            </a:r>
            <a:r>
              <a:rPr lang="en-US" sz="2800" dirty="0">
                <a:solidFill>
                  <a:schemeClr val="accent1"/>
                </a:solidFill>
                <a:latin typeface="Times New Roman" panose="02020503050405090304" pitchFamily="18" charset="0"/>
                <a:ea typeface="Times New Roman" panose="02020503050405090304" pitchFamily="18" charset="0"/>
              </a:rPr>
              <a:t>n</a:t>
            </a:r>
            <a:r>
              <a:rPr lang="en-US" sz="2800" dirty="0">
                <a:solidFill>
                  <a:schemeClr val="accent1"/>
                </a:solidFill>
                <a:effectLst/>
                <a:latin typeface="Times New Roman" panose="02020503050405090304" pitchFamily="18" charset="0"/>
                <a:ea typeface="Times New Roman" panose="02020503050405090304" pitchFamily="18" charset="0"/>
              </a:rPr>
              <a:t>egligence claims against the government could not proceed unless the plaintiff showed a </a:t>
            </a:r>
            <a:r>
              <a:rPr lang="en-US" sz="2800" i="1" dirty="0">
                <a:solidFill>
                  <a:schemeClr val="accent1"/>
                </a:solidFill>
                <a:effectLst/>
                <a:latin typeface="Times New Roman" panose="02020503050405090304" pitchFamily="18" charset="0"/>
                <a:ea typeface="Times New Roman" panose="02020503050405090304" pitchFamily="18" charset="0"/>
              </a:rPr>
              <a:t>“special duty” to the plaintiff </a:t>
            </a:r>
            <a:r>
              <a:rPr lang="en-US" sz="2800" b="1" i="1" dirty="0">
                <a:solidFill>
                  <a:schemeClr val="accent1"/>
                </a:solidFill>
                <a:effectLst/>
                <a:latin typeface="Times New Roman" panose="02020503050405090304" pitchFamily="18" charset="0"/>
                <a:ea typeface="Times New Roman" panose="02020503050405090304" pitchFamily="18" charset="0"/>
              </a:rPr>
              <a:t>OR</a:t>
            </a:r>
            <a:r>
              <a:rPr lang="en-US" sz="2800" i="1" dirty="0">
                <a:solidFill>
                  <a:schemeClr val="accent1"/>
                </a:solidFill>
                <a:effectLst/>
                <a:latin typeface="Times New Roman" panose="02020503050405090304" pitchFamily="18" charset="0"/>
                <a:ea typeface="Times New Roman" panose="02020503050405090304" pitchFamily="18" charset="0"/>
              </a:rPr>
              <a:t> the governmental action was ministerial (i.e., not discretionary).</a:t>
            </a:r>
            <a:endParaRPr lang="en-US" sz="2800" dirty="0">
              <a:solidFill>
                <a:schemeClr val="accent1"/>
              </a:solidFill>
              <a:effectLst/>
              <a:latin typeface="Times New Roman" panose="02020503050405090304" pitchFamily="18" charset="0"/>
              <a:ea typeface="Times New Roman" panose="0202050305040509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421" y="796374"/>
            <a:ext cx="10583158" cy="880027"/>
          </a:xfrm>
        </p:spPr>
        <p:txBody>
          <a:bodyPr>
            <a:normAutofit/>
          </a:bodyPr>
          <a:lstStyle/>
          <a:p>
            <a:pPr algn="ctr"/>
            <a:r>
              <a:rPr lang="en-US" b="1" dirty="0">
                <a:solidFill>
                  <a:schemeClr val="accent1"/>
                </a:solidFill>
                <a:effectLst/>
                <a:latin typeface="Times New Roman" panose="02020503050405090304" pitchFamily="18" charset="0"/>
                <a:ea typeface="Times New Roman" panose="02020503050405090304" pitchFamily="18" charset="0"/>
                <a:cs typeface="Times New Roman" panose="02020503050405090304" pitchFamily="18" charset="0"/>
              </a:rPr>
              <a:t>POST-</a:t>
            </a:r>
            <a:r>
              <a:rPr lang="en-US" b="1" i="1" dirty="0" err="1">
                <a:solidFill>
                  <a:schemeClr val="accent1"/>
                </a:solidFill>
                <a:effectLst/>
                <a:latin typeface="Times New Roman" panose="02020503050405090304" pitchFamily="18" charset="0"/>
                <a:ea typeface="Calibri" panose="020F0502020204030204" pitchFamily="34" charset="0"/>
                <a:cs typeface="Times New Roman" panose="02020503050405090304" pitchFamily="18" charset="0"/>
              </a:rPr>
              <a:t>McLEAN</a:t>
            </a:r>
            <a:r>
              <a:rPr lang="en-US" b="1" dirty="0">
                <a:solidFill>
                  <a:schemeClr val="accent1"/>
                </a:solidFill>
                <a:effectLst/>
                <a:latin typeface="Times New Roman" panose="02020503050405090304" pitchFamily="18" charset="0"/>
                <a:ea typeface="Calibri" panose="020F0502020204030204" pitchFamily="34" charset="0"/>
                <a:cs typeface="Times New Roman" panose="02020503050405090304" pitchFamily="18" charset="0"/>
              </a:rPr>
              <a:t> RULE</a:t>
            </a:r>
            <a:endParaRPr lang="en-US" dirty="0">
              <a:solidFill>
                <a:schemeClr val="accent1"/>
              </a:solidFill>
            </a:endParaRPr>
          </a:p>
        </p:txBody>
      </p:sp>
      <p:sp>
        <p:nvSpPr>
          <p:cNvPr id="3" name="Content Placeholder 2"/>
          <p:cNvSpPr>
            <a:spLocks noGrp="1"/>
          </p:cNvSpPr>
          <p:nvPr>
            <p:ph idx="1"/>
          </p:nvPr>
        </p:nvSpPr>
        <p:spPr>
          <a:xfrm>
            <a:off x="553674" y="1551963"/>
            <a:ext cx="11638326" cy="4529645"/>
          </a:xfrm>
        </p:spPr>
        <p:txBody>
          <a:bodyPr>
            <a:noAutofit/>
          </a:bodyPr>
          <a:lstStyle/>
          <a:p>
            <a:pPr marL="0" marR="142875" indent="0">
              <a:spcBef>
                <a:spcPts val="0"/>
              </a:spcBef>
              <a:buNone/>
            </a:pPr>
            <a:r>
              <a:rPr lang="en-US" sz="3600" dirty="0">
                <a:solidFill>
                  <a:schemeClr val="bg1"/>
                </a:solidFill>
                <a:effectLst/>
                <a:latin typeface="Times New Roman" panose="02020503050405090304" pitchFamily="18" charset="0"/>
                <a:ea typeface="Times New Roman" panose="02020503050405090304" pitchFamily="18" charset="0"/>
              </a:rPr>
              <a:t>Negligence claims cannot proceed against the government unless the plaintiff shows a </a:t>
            </a:r>
            <a:r>
              <a:rPr lang="en-US" sz="3600" i="1" dirty="0">
                <a:solidFill>
                  <a:schemeClr val="bg1"/>
                </a:solidFill>
                <a:effectLst/>
                <a:latin typeface="Times New Roman" panose="02020503050405090304" pitchFamily="18" charset="0"/>
                <a:ea typeface="Times New Roman" panose="02020503050405090304" pitchFamily="18" charset="0"/>
              </a:rPr>
              <a:t>“special duty” to the plaintiff </a:t>
            </a:r>
            <a:r>
              <a:rPr lang="en-US" sz="3600" b="1" i="1" dirty="0">
                <a:solidFill>
                  <a:schemeClr val="bg1"/>
                </a:solidFill>
                <a:effectLst/>
                <a:latin typeface="Times New Roman" panose="02020503050405090304" pitchFamily="18" charset="0"/>
                <a:ea typeface="Times New Roman" panose="02020503050405090304" pitchFamily="18" charset="0"/>
              </a:rPr>
              <a:t>AND</a:t>
            </a:r>
            <a:r>
              <a:rPr lang="en-US" sz="3600" i="1" dirty="0">
                <a:solidFill>
                  <a:schemeClr val="bg1"/>
                </a:solidFill>
                <a:effectLst/>
                <a:latin typeface="Times New Roman" panose="02020503050405090304" pitchFamily="18" charset="0"/>
                <a:ea typeface="Times New Roman" panose="02020503050405090304" pitchFamily="18" charset="0"/>
              </a:rPr>
              <a:t> the governmental action was ministerial rather than discretionary (or was discretionary but discretion not used).</a:t>
            </a:r>
            <a:r>
              <a:rPr lang="en-US" sz="3600" dirty="0">
                <a:solidFill>
                  <a:schemeClr val="bg1"/>
                </a:solidFill>
                <a:effectLst/>
                <a:latin typeface="Times New Roman" panose="02020503050405090304" pitchFamily="18" charset="0"/>
                <a:ea typeface="Times New Roman" panose="02020503050405090304" pitchFamily="18" charset="0"/>
              </a:rPr>
              <a:t> </a:t>
            </a:r>
            <a:endParaRPr lang="en-US" sz="3600" dirty="0">
              <a:solidFill>
                <a:schemeClr val="bg1"/>
              </a:solidFill>
              <a:effectLst/>
              <a:latin typeface="Times New Roman" panose="02020503050405090304" pitchFamily="18" charset="0"/>
              <a:ea typeface="Times New Roman" panose="02020503050405090304" pitchFamily="18" charset="0"/>
            </a:endParaRPr>
          </a:p>
          <a:p>
            <a:pPr marL="0" marR="142875" indent="0">
              <a:spcBef>
                <a:spcPts val="0"/>
              </a:spcBef>
              <a:buNone/>
            </a:pPr>
            <a:r>
              <a:rPr lang="en-US" sz="3600" dirty="0">
                <a:solidFill>
                  <a:schemeClr val="bg1"/>
                </a:solidFill>
                <a:effectLst/>
                <a:latin typeface="Times New Roman" panose="02020503050405090304" pitchFamily="18" charset="0"/>
                <a:ea typeface="Times New Roman" panose="02020503050405090304" pitchFamily="18" charset="0"/>
              </a:rPr>
              <a:t> </a:t>
            </a:r>
            <a:endParaRPr lang="en-US" sz="3600" dirty="0">
              <a:solidFill>
                <a:schemeClr val="bg1"/>
              </a:solidFill>
              <a:effectLst/>
              <a:latin typeface="Times New Roman" panose="02020503050405090304" pitchFamily="18" charset="0"/>
              <a:ea typeface="Times New Roman" panose="02020503050405090304" pitchFamily="18" charset="0"/>
            </a:endParaRPr>
          </a:p>
          <a:p>
            <a:pPr marL="0" marR="142875" indent="0">
              <a:spcBef>
                <a:spcPts val="0"/>
              </a:spcBef>
              <a:buNone/>
            </a:pPr>
            <a:r>
              <a:rPr lang="en-US" sz="3600" dirty="0">
                <a:solidFill>
                  <a:schemeClr val="bg1"/>
                </a:solidFill>
                <a:effectLst/>
                <a:latin typeface="Times New Roman" panose="02020503050405090304" pitchFamily="18" charset="0"/>
                <a:ea typeface="Times New Roman" panose="02020503050405090304" pitchFamily="18" charset="0"/>
              </a:rPr>
              <a:t>In sum, since </a:t>
            </a:r>
            <a:r>
              <a:rPr lang="en-US" sz="3600" i="1" dirty="0">
                <a:solidFill>
                  <a:schemeClr val="bg1"/>
                </a:solidFill>
                <a:effectLst/>
                <a:latin typeface="Times New Roman" panose="02020503050405090304" pitchFamily="18" charset="0"/>
                <a:ea typeface="Times New Roman" panose="02020503050405090304" pitchFamily="18" charset="0"/>
              </a:rPr>
              <a:t>McLean, </a:t>
            </a:r>
            <a:r>
              <a:rPr lang="en-US" sz="3600" dirty="0">
                <a:solidFill>
                  <a:schemeClr val="bg1"/>
                </a:solidFill>
                <a:effectLst/>
                <a:latin typeface="Times New Roman" panose="02020503050405090304" pitchFamily="18" charset="0"/>
                <a:ea typeface="Times New Roman" panose="02020503050405090304" pitchFamily="18" charset="0"/>
              </a:rPr>
              <a:t>the “public duty rule” and “governmental function immunity” are</a:t>
            </a:r>
            <a:r>
              <a:rPr lang="en-US" sz="3600" dirty="0">
                <a:solidFill>
                  <a:schemeClr val="bg1"/>
                </a:solidFill>
                <a:latin typeface="Times New Roman" panose="02020503050405090304" pitchFamily="18" charset="0"/>
                <a:ea typeface="Times New Roman" panose="02020503050405090304" pitchFamily="18" charset="0"/>
              </a:rPr>
              <a:t> </a:t>
            </a:r>
            <a:r>
              <a:rPr lang="en-US" sz="3600" dirty="0">
                <a:solidFill>
                  <a:schemeClr val="bg1"/>
                </a:solidFill>
                <a:effectLst/>
                <a:latin typeface="Times New Roman" panose="02020503050405090304" pitchFamily="18" charset="0"/>
                <a:ea typeface="Times New Roman" panose="02020503050405090304" pitchFamily="18" charset="0"/>
              </a:rPr>
              <a:t>two separate issues that must be separately considered by the Court (and thus by YOU!). </a:t>
            </a:r>
            <a:r>
              <a:rPr lang="en-US" sz="3600" dirty="0">
                <a:solidFill>
                  <a:schemeClr val="bg1"/>
                </a:solidFill>
                <a:latin typeface="Times New Roman" panose="02020503050405090304" pitchFamily="18" charset="0"/>
                <a:ea typeface="Times New Roman" panose="02020503050405090304" pitchFamily="18" charset="0"/>
              </a:rPr>
              <a:t> </a:t>
            </a:r>
            <a:endParaRPr lang="en-US" sz="3600" dirty="0">
              <a:solidFill>
                <a:schemeClr val="bg1"/>
              </a:solidFill>
              <a:effectLst/>
              <a:latin typeface="Times New Roman" panose="02020503050405090304" pitchFamily="18" charset="0"/>
              <a:ea typeface="Times New Roman" panose="0202050305040509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b="1" dirty="0">
                <a:solidFill>
                  <a:srgbClr val="000000"/>
                </a:solidFill>
                <a:effectLst/>
                <a:latin typeface="Times New Roman" panose="02020503050405090304" pitchFamily="18" charset="0"/>
                <a:ea typeface="Times New Roman" panose="02020503050405090304" pitchFamily="18" charset="0"/>
                <a:cs typeface="Times New Roman" panose="02020503050405090304" pitchFamily="18" charset="0"/>
              </a:rPr>
              <a:t>POST-</a:t>
            </a:r>
            <a:r>
              <a:rPr lang="en-US" sz="4400" b="1" i="1" dirty="0" err="1">
                <a:solidFill>
                  <a:srgbClr val="000000"/>
                </a:solidFill>
                <a:effectLst/>
                <a:latin typeface="Times New Roman" panose="02020503050405090304" pitchFamily="18" charset="0"/>
                <a:ea typeface="Times New Roman" panose="02020503050405090304" pitchFamily="18" charset="0"/>
                <a:cs typeface="Times New Roman" panose="02020503050405090304" pitchFamily="18" charset="0"/>
              </a:rPr>
              <a:t>McLEAN</a:t>
            </a:r>
            <a:r>
              <a:rPr lang="en-US" sz="4400" b="1" dirty="0">
                <a:solidFill>
                  <a:srgbClr val="000000"/>
                </a:solidFill>
                <a:effectLst/>
                <a:latin typeface="Times New Roman" panose="02020503050405090304" pitchFamily="18" charset="0"/>
                <a:ea typeface="Times New Roman" panose="02020503050405090304" pitchFamily="18" charset="0"/>
                <a:cs typeface="Times New Roman" panose="02020503050405090304" pitchFamily="18" charset="0"/>
              </a:rPr>
              <a:t> RULE IN A NUTSHELL</a:t>
            </a:r>
            <a:br>
              <a:rPr lang="en-US" sz="4400" dirty="0">
                <a:effectLst/>
                <a:latin typeface="Times New Roman" panose="02020503050405090304" pitchFamily="18" charset="0"/>
                <a:ea typeface="Times New Roman" panose="02020503050405090304" pitchFamily="18" charset="0"/>
                <a:cs typeface="Times New Roman" panose="02020503050405090304" pitchFamily="18" charset="0"/>
              </a:rPr>
            </a:br>
            <a:endParaRPr lang="en-US" sz="4400" dirty="0">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343949" y="1766454"/>
            <a:ext cx="11383860" cy="4959927"/>
          </a:xfrm>
        </p:spPr>
        <p:txBody>
          <a:bodyPr>
            <a:normAutofit fontScale="85000" lnSpcReduction="10000"/>
          </a:bodyPr>
          <a:lstStyle/>
          <a:p>
            <a:pPr marL="0" marR="142875" indent="0" algn="just">
              <a:spcBef>
                <a:spcPts val="0"/>
              </a:spcBef>
              <a:spcAft>
                <a:spcPts val="0"/>
              </a:spcAft>
              <a:buNone/>
            </a:pPr>
            <a:r>
              <a:rPr lang="en-US" sz="4400" dirty="0">
                <a:solidFill>
                  <a:schemeClr val="accent2"/>
                </a:solidFill>
                <a:effectLst/>
                <a:latin typeface="Times New Roman" panose="02020503050405090304" pitchFamily="18" charset="0"/>
                <a:ea typeface="Times New Roman" panose="02020503050405090304" pitchFamily="18" charset="0"/>
              </a:rPr>
              <a:t>“</a:t>
            </a:r>
            <a:r>
              <a:rPr lang="en-US" sz="6600" dirty="0">
                <a:solidFill>
                  <a:schemeClr val="accent2"/>
                </a:solidFill>
                <a:effectLst/>
                <a:latin typeface="Times New Roman" panose="02020503050405090304" pitchFamily="18" charset="0"/>
                <a:ea typeface="Times New Roman" panose="02020503050405090304" pitchFamily="18" charset="0"/>
              </a:rPr>
              <a:t>Discretionary municipal acts may </a:t>
            </a:r>
            <a:r>
              <a:rPr lang="en-US" sz="6600" b="1" i="1" dirty="0">
                <a:solidFill>
                  <a:schemeClr val="accent2"/>
                </a:solidFill>
                <a:effectLst/>
                <a:latin typeface="Times New Roman" panose="02020503050405090304" pitchFamily="18" charset="0"/>
                <a:ea typeface="Times New Roman" panose="02020503050405090304" pitchFamily="18" charset="0"/>
              </a:rPr>
              <a:t>never</a:t>
            </a:r>
            <a:r>
              <a:rPr lang="en-US" sz="6600" dirty="0">
                <a:solidFill>
                  <a:schemeClr val="accent2"/>
                </a:solidFill>
                <a:effectLst/>
                <a:latin typeface="Times New Roman" panose="02020503050405090304" pitchFamily="18" charset="0"/>
                <a:ea typeface="Times New Roman" panose="02020503050405090304" pitchFamily="18" charset="0"/>
              </a:rPr>
              <a:t> be a basis for liability whereas ministerial municipal acts may support liability only if a special duty is found to exist.” </a:t>
            </a:r>
            <a:r>
              <a:rPr lang="en-US" sz="6600" i="1" dirty="0">
                <a:solidFill>
                  <a:schemeClr val="accent2"/>
                </a:solidFill>
                <a:effectLst/>
                <a:latin typeface="Times New Roman" panose="02020503050405090304" pitchFamily="18" charset="0"/>
                <a:ea typeface="Times New Roman" panose="02020503050405090304" pitchFamily="18" charset="0"/>
              </a:rPr>
              <a:t>McLean v. City of New York, </a:t>
            </a:r>
            <a:r>
              <a:rPr lang="en-US" sz="6600" dirty="0">
                <a:solidFill>
                  <a:schemeClr val="accent2"/>
                </a:solidFill>
                <a:effectLst/>
                <a:latin typeface="Times New Roman" panose="02020503050405090304" pitchFamily="18" charset="0"/>
                <a:ea typeface="Times New Roman" panose="02020503050405090304" pitchFamily="18" charset="0"/>
              </a:rPr>
              <a:t>12 N.Y.3d 194 (2009).</a:t>
            </a:r>
            <a:endParaRPr lang="en-US" sz="6600" dirty="0">
              <a:solidFill>
                <a:schemeClr val="accent2"/>
              </a:solidFill>
              <a:effectLst/>
              <a:latin typeface="Times New Roman" panose="02020503050405090304" pitchFamily="18" charset="0"/>
              <a:ea typeface="Times New Roman" panose="02020503050405090304" pitchFamily="18" charset="0"/>
            </a:endParaRPr>
          </a:p>
          <a:p>
            <a:pPr marL="0" indent="0">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34225"/>
            <a:ext cx="9601196" cy="1161730"/>
          </a:xfrm>
        </p:spPr>
        <p:txBody>
          <a:bodyPr>
            <a:normAutofit/>
          </a:bodyPr>
          <a:lstStyle/>
          <a:p>
            <a:pPr algn="ctr"/>
            <a:r>
              <a:rPr lang="en-US" sz="3000" b="1" kern="1200" spc="-100" dirty="0">
                <a:solidFill>
                  <a:schemeClr val="accent1"/>
                </a:solidFill>
                <a:effectLst/>
                <a:ea typeface="+mj-ea"/>
                <a:cs typeface="+mj-cs"/>
              </a:rPr>
              <a:t>STEPS TO DETERMINING WHETHER </a:t>
            </a:r>
            <a:br>
              <a:rPr lang="en-US" sz="3000" kern="1200" spc="-100" dirty="0">
                <a:solidFill>
                  <a:schemeClr val="accent1"/>
                </a:solidFill>
                <a:effectLst/>
                <a:ea typeface="+mj-ea"/>
                <a:cs typeface="+mj-cs"/>
              </a:rPr>
            </a:br>
            <a:r>
              <a:rPr lang="en-US" sz="3000" b="1" kern="1200" spc="-100">
                <a:solidFill>
                  <a:schemeClr val="accent1"/>
                </a:solidFill>
                <a:effectLst/>
              </a:rPr>
              <a:t>GOVERNMENTAL IMMUNITY </a:t>
            </a:r>
            <a:r>
              <a:rPr lang="en-US" sz="3000" b="1" kern="1200" spc="-100" dirty="0">
                <a:solidFill>
                  <a:schemeClr val="accent1"/>
                </a:solidFill>
                <a:effectLst/>
              </a:rPr>
              <a:t>APPLIES</a:t>
            </a:r>
            <a:endParaRPr lang="en-US" sz="3000" dirty="0">
              <a:solidFill>
                <a:schemeClr val="accent1"/>
              </a:solidFill>
            </a:endParaRPr>
          </a:p>
        </p:txBody>
      </p:sp>
      <p:sp>
        <p:nvSpPr>
          <p:cNvPr id="3" name="Content Placeholder 2"/>
          <p:cNvSpPr>
            <a:spLocks noGrp="1"/>
          </p:cNvSpPr>
          <p:nvPr>
            <p:ph idx="1"/>
          </p:nvPr>
        </p:nvSpPr>
        <p:spPr>
          <a:xfrm>
            <a:off x="792480" y="1166071"/>
            <a:ext cx="5702008" cy="1904300"/>
          </a:xfrm>
        </p:spPr>
        <p:txBody>
          <a:bodyPr>
            <a:noAutofit/>
          </a:bodyPr>
          <a:lstStyle/>
          <a:p>
            <a:pPr marL="64135" indent="0" algn="l" rtl="0" eaLnBrk="1" latinLnBrk="0" hangingPunct="1">
              <a:spcBef>
                <a:spcPts val="0"/>
              </a:spcBef>
              <a:spcAft>
                <a:spcPts val="0"/>
              </a:spcAft>
              <a:buClr>
                <a:schemeClr val="tx2"/>
              </a:buClr>
              <a:buSzPct val="95000"/>
              <a:buNone/>
            </a:pPr>
            <a:r>
              <a:rPr lang="en-US" sz="1800" b="1" kern="1200" dirty="0">
                <a:solidFill>
                  <a:schemeClr val="tx1"/>
                </a:solidFill>
                <a:effectLst/>
                <a:latin typeface="Times New Roman" panose="02020503050405090304" pitchFamily="18" charset="0"/>
                <a:cs typeface="Times New Roman" panose="02020503050405090304" pitchFamily="18" charset="0"/>
              </a:rPr>
              <a:t>Step 1:</a:t>
            </a:r>
            <a:endParaRPr lang="en-US" sz="1800" b="1" kern="1200" dirty="0">
              <a:solidFill>
                <a:schemeClr val="tx1"/>
              </a:solidFill>
              <a:effectLst/>
              <a:latin typeface="Times New Roman" panose="02020503050405090304" pitchFamily="18" charset="0"/>
              <a:cs typeface="Times New Roman" panose="02020503050405090304" pitchFamily="18" charset="0"/>
            </a:endParaRPr>
          </a:p>
          <a:p>
            <a:pPr marL="64135" indent="0" algn="l" rtl="0" eaLnBrk="1" latinLnBrk="0" hangingPunct="1">
              <a:spcBef>
                <a:spcPts val="0"/>
              </a:spcBef>
              <a:spcAft>
                <a:spcPts val="0"/>
              </a:spcAft>
              <a:buClr>
                <a:schemeClr val="tx2"/>
              </a:buClr>
              <a:buSzPct val="95000"/>
              <a:buNone/>
            </a:pPr>
            <a:endParaRPr lang="en-US" sz="1800" b="1" dirty="0">
              <a:solidFill>
                <a:schemeClr val="tx1"/>
              </a:solidFill>
              <a:effectLst/>
              <a:latin typeface="Times New Roman" panose="02020503050405090304" pitchFamily="18" charset="0"/>
              <a:cs typeface="Times New Roman" panose="02020503050405090304" pitchFamily="18" charset="0"/>
            </a:endParaRPr>
          </a:p>
          <a:p>
            <a:pPr marL="64135" indent="0" algn="l" rtl="0" eaLnBrk="1" latinLnBrk="0" hangingPunct="1">
              <a:spcBef>
                <a:spcPts val="0"/>
              </a:spcBef>
              <a:spcAft>
                <a:spcPts val="0"/>
              </a:spcAft>
              <a:buNone/>
            </a:pPr>
            <a:r>
              <a:rPr lang="en-US" sz="1800" kern="1200" dirty="0">
                <a:solidFill>
                  <a:schemeClr val="tx1"/>
                </a:solidFill>
                <a:effectLst/>
                <a:latin typeface="Times New Roman" panose="02020503050405090304" pitchFamily="18" charset="0"/>
                <a:cs typeface="Times New Roman" panose="02020503050405090304" pitchFamily="18" charset="0"/>
              </a:rPr>
              <a:t>Did government actor act within a </a:t>
            </a:r>
            <a:r>
              <a:rPr lang="en-US" sz="1800" b="1" kern="1200" dirty="0">
                <a:solidFill>
                  <a:schemeClr val="tx1"/>
                </a:solidFill>
                <a:effectLst/>
                <a:latin typeface="Times New Roman" panose="02020503050405090304" pitchFamily="18" charset="0"/>
                <a:cs typeface="Times New Roman" panose="02020503050405090304" pitchFamily="18" charset="0"/>
              </a:rPr>
              <a:t>governmental or proprietary</a:t>
            </a:r>
            <a:r>
              <a:rPr lang="en-US" sz="1800" kern="1200" dirty="0">
                <a:solidFill>
                  <a:schemeClr val="tx1"/>
                </a:solidFill>
                <a:effectLst/>
                <a:latin typeface="Times New Roman" panose="02020503050405090304" pitchFamily="18" charset="0"/>
                <a:cs typeface="Times New Roman" panose="02020503050405090304" pitchFamily="18" charset="0"/>
              </a:rPr>
              <a:t> function?</a:t>
            </a:r>
            <a:endParaRPr lang="en-US" sz="1800" dirty="0">
              <a:solidFill>
                <a:schemeClr val="tx1"/>
              </a:solidFill>
              <a:effectLst/>
              <a:latin typeface="Times New Roman" panose="02020503050405090304" pitchFamily="18" charset="0"/>
              <a:cs typeface="Times New Roman" panose="02020503050405090304" pitchFamily="18" charset="0"/>
            </a:endParaRPr>
          </a:p>
          <a:p>
            <a:pPr marL="64135" indent="0" algn="l" rtl="0" eaLnBrk="1" latinLnBrk="0" hangingPunct="1">
              <a:spcBef>
                <a:spcPts val="0"/>
              </a:spcBef>
              <a:spcAft>
                <a:spcPts val="0"/>
              </a:spcAft>
              <a:buNone/>
            </a:pPr>
            <a:r>
              <a:rPr lang="en-US" sz="1800" kern="1200" dirty="0">
                <a:solidFill>
                  <a:schemeClr val="tx1"/>
                </a:solidFill>
                <a:effectLst/>
                <a:latin typeface="Times New Roman" panose="02020503050405090304" pitchFamily="18" charset="0"/>
                <a:cs typeface="Times New Roman" panose="02020503050405090304" pitchFamily="18" charset="0"/>
              </a:rPr>
              <a:t>(if proprietary, no immunity. If governmental, go to step 2)</a:t>
            </a:r>
            <a:endParaRPr lang="en-US" sz="1800" dirty="0">
              <a:solidFill>
                <a:schemeClr val="tx1"/>
              </a:solidFill>
              <a:effectLst/>
              <a:latin typeface="Times New Roman" panose="02020503050405090304" pitchFamily="18" charset="0"/>
              <a:cs typeface="Times New Roman" panose="02020503050405090304" pitchFamily="18" charset="0"/>
            </a:endParaRPr>
          </a:p>
          <a:p>
            <a:pPr marL="0" indent="0">
              <a:spcBef>
                <a:spcPts val="0"/>
              </a:spcBef>
              <a:buNone/>
            </a:pPr>
            <a:endParaRPr lang="en-US" sz="1400" dirty="0">
              <a:solidFill>
                <a:schemeClr val="tx1"/>
              </a:solidFill>
              <a:latin typeface="Times New Roman" panose="02020503050405090304" pitchFamily="18" charset="0"/>
              <a:cs typeface="Times New Roman" panose="02020503050405090304" pitchFamily="18" charset="0"/>
            </a:endParaRPr>
          </a:p>
        </p:txBody>
      </p:sp>
      <p:pic>
        <p:nvPicPr>
          <p:cNvPr id="7" name="Picture 6"/>
          <p:cNvPicPr>
            <a:picLocks noChangeAspect="1"/>
          </p:cNvPicPr>
          <p:nvPr/>
        </p:nvPicPr>
        <p:blipFill>
          <a:blip r:embed="rId1"/>
          <a:stretch>
            <a:fillRect/>
          </a:stretch>
        </p:blipFill>
        <p:spPr>
          <a:xfrm>
            <a:off x="6245604" y="2235344"/>
            <a:ext cx="1019985" cy="531350"/>
          </a:xfrm>
          <a:prstGeom prst="rect">
            <a:avLst/>
          </a:prstGeom>
        </p:spPr>
      </p:pic>
      <p:sp>
        <p:nvSpPr>
          <p:cNvPr id="9" name="TextBox 8"/>
          <p:cNvSpPr txBox="1"/>
          <p:nvPr/>
        </p:nvSpPr>
        <p:spPr>
          <a:xfrm>
            <a:off x="7164922" y="2368905"/>
            <a:ext cx="4697112" cy="1631216"/>
          </a:xfrm>
          <a:prstGeom prst="rect">
            <a:avLst/>
          </a:prstGeom>
          <a:noFill/>
        </p:spPr>
        <p:txBody>
          <a:bodyPr wrap="square">
            <a:spAutoFit/>
          </a:bodyPr>
          <a:lstStyle/>
          <a:p>
            <a:pPr marL="0" algn="l" rtl="0" eaLnBrk="1" latinLnBrk="0" hangingPunct="1">
              <a:spcBef>
                <a:spcPts val="0"/>
              </a:spcBef>
              <a:spcAft>
                <a:spcPts val="0"/>
              </a:spcAft>
            </a:pPr>
            <a:r>
              <a:rPr lang="en-US" sz="2000" b="1" kern="1200" dirty="0">
                <a:effectLst/>
                <a:latin typeface="Times New Roman" panose="02020503050405090304" pitchFamily="18" charset="0"/>
                <a:cs typeface="Times New Roman" panose="02020503050405090304" pitchFamily="18" charset="0"/>
              </a:rPr>
              <a:t>Step 2:</a:t>
            </a:r>
            <a:endParaRPr lang="en-US" sz="2000" dirty="0">
              <a:effectLst/>
              <a:latin typeface="Times New Roman" panose="02020503050405090304" pitchFamily="18" charset="0"/>
              <a:cs typeface="Times New Roman" panose="02020503050405090304" pitchFamily="18" charset="0"/>
            </a:endParaRPr>
          </a:p>
          <a:p>
            <a:pPr marL="0" algn="l" rtl="0" eaLnBrk="1" latinLnBrk="0" hangingPunct="1">
              <a:spcBef>
                <a:spcPts val="0"/>
              </a:spcBef>
              <a:spcAft>
                <a:spcPts val="0"/>
              </a:spcAft>
            </a:pPr>
            <a:r>
              <a:rPr lang="en-US" sz="2000" kern="1200" dirty="0">
                <a:effectLst/>
                <a:latin typeface="Times New Roman" panose="02020503050405090304" pitchFamily="18" charset="0"/>
                <a:cs typeface="Times New Roman" panose="02020503050405090304" pitchFamily="18" charset="0"/>
              </a:rPr>
              <a:t>Was the act </a:t>
            </a:r>
            <a:r>
              <a:rPr lang="en-US" sz="2000" b="1" kern="1200" dirty="0">
                <a:effectLst/>
                <a:latin typeface="Times New Roman" panose="02020503050405090304" pitchFamily="18" charset="0"/>
                <a:cs typeface="Times New Roman" panose="02020503050405090304" pitchFamily="18" charset="0"/>
              </a:rPr>
              <a:t>discretionary or ministerial</a:t>
            </a:r>
            <a:r>
              <a:rPr lang="en-US" sz="2000" kern="1200" dirty="0">
                <a:effectLst/>
                <a:latin typeface="Times New Roman" panose="02020503050405090304" pitchFamily="18" charset="0"/>
                <a:cs typeface="Times New Roman" panose="02020503050405090304" pitchFamily="18" charset="0"/>
              </a:rPr>
              <a:t>?</a:t>
            </a:r>
            <a:endParaRPr lang="en-US" sz="2000" dirty="0">
              <a:effectLst/>
              <a:latin typeface="Times New Roman" panose="02020503050405090304" pitchFamily="18" charset="0"/>
              <a:cs typeface="Times New Roman" panose="02020503050405090304" pitchFamily="18" charset="0"/>
            </a:endParaRPr>
          </a:p>
          <a:p>
            <a:r>
              <a:rPr lang="en-US" sz="2000" kern="1200" dirty="0">
                <a:effectLst/>
                <a:latin typeface="Times New Roman" panose="02020503050405090304" pitchFamily="18" charset="0"/>
                <a:cs typeface="Times New Roman" panose="02020503050405090304" pitchFamily="18" charset="0"/>
              </a:rPr>
              <a:t>(If discretionary and discretion exercised, immunity applies. If the act was ministerial, or discretion not used, go to step 3)</a:t>
            </a:r>
            <a:endParaRPr lang="en-US" sz="2000" dirty="0">
              <a:latin typeface="Times New Roman" panose="02020503050405090304" pitchFamily="18" charset="0"/>
              <a:cs typeface="Times New Roman" panose="02020503050405090304" pitchFamily="18" charset="0"/>
            </a:endParaRPr>
          </a:p>
        </p:txBody>
      </p:sp>
      <p:sp>
        <p:nvSpPr>
          <p:cNvPr id="13" name="TextBox 12"/>
          <p:cNvSpPr txBox="1"/>
          <p:nvPr/>
        </p:nvSpPr>
        <p:spPr>
          <a:xfrm>
            <a:off x="629175" y="3646944"/>
            <a:ext cx="11232858" cy="3139321"/>
          </a:xfrm>
          <a:prstGeom prst="rect">
            <a:avLst/>
          </a:prstGeom>
          <a:noFill/>
        </p:spPr>
        <p:txBody>
          <a:bodyPr wrap="square">
            <a:spAutoFit/>
          </a:bodyPr>
          <a:lstStyle/>
          <a:p>
            <a:pPr marL="457200" algn="just" rtl="0" eaLnBrk="1" latinLnBrk="0" hangingPunct="1">
              <a:spcBef>
                <a:spcPts val="0"/>
              </a:spcBef>
              <a:spcAft>
                <a:spcPts val="0"/>
              </a:spcAft>
            </a:pPr>
            <a:r>
              <a:rPr lang="en-US" b="1" kern="1200" dirty="0">
                <a:effectLst/>
                <a:latin typeface="Times New Roman" panose="02020503050405090304" pitchFamily="18" charset="0"/>
                <a:cs typeface="Times New Roman" panose="02020503050405090304" pitchFamily="18" charset="0"/>
              </a:rPr>
              <a:t>Step 3:</a:t>
            </a:r>
            <a:r>
              <a:rPr lang="en-US" kern="1200" dirty="0">
                <a:effectLst/>
                <a:latin typeface="Times New Roman" panose="02020503050405090304" pitchFamily="18" charset="0"/>
                <a:cs typeface="Times New Roman" panose="02020503050405090304" pitchFamily="18" charset="0"/>
              </a:rPr>
              <a:t>  Was there a </a:t>
            </a:r>
            <a:r>
              <a:rPr lang="en-US" b="1" kern="1200" dirty="0">
                <a:effectLst/>
                <a:latin typeface="Times New Roman" panose="02020503050405090304" pitchFamily="18" charset="0"/>
                <a:cs typeface="Times New Roman" panose="02020503050405090304" pitchFamily="18" charset="0"/>
              </a:rPr>
              <a:t>Special Duty?  </a:t>
            </a:r>
            <a:endParaRPr lang="en-US" b="1" kern="1200" dirty="0">
              <a:effectLst/>
              <a:latin typeface="Times New Roman" panose="02020503050405090304" pitchFamily="18" charset="0"/>
              <a:cs typeface="Times New Roman" panose="02020503050405090304" pitchFamily="18" charset="0"/>
            </a:endParaRPr>
          </a:p>
          <a:p>
            <a:pPr marL="457200" algn="just" rtl="0" eaLnBrk="1" latinLnBrk="0" hangingPunct="1">
              <a:spcBef>
                <a:spcPts val="0"/>
              </a:spcBef>
              <a:spcAft>
                <a:spcPts val="0"/>
              </a:spcAft>
            </a:pPr>
            <a:endParaRPr lang="en-US" dirty="0">
              <a:effectLst/>
              <a:latin typeface="Times New Roman" panose="02020503050405090304" pitchFamily="18" charset="0"/>
              <a:cs typeface="Times New Roman" panose="02020503050405090304" pitchFamily="18" charset="0"/>
            </a:endParaRPr>
          </a:p>
          <a:p>
            <a:pPr marL="457200" algn="just" rtl="0" eaLnBrk="1" latinLnBrk="0" hangingPunct="1">
              <a:spcBef>
                <a:spcPts val="0"/>
              </a:spcBef>
              <a:spcAft>
                <a:spcPts val="0"/>
              </a:spcAft>
            </a:pPr>
            <a:r>
              <a:rPr lang="en-US" b="1" kern="1200" dirty="0">
                <a:effectLst/>
                <a:latin typeface="Times New Roman" panose="02020503050405090304" pitchFamily="18" charset="0"/>
                <a:cs typeface="Times New Roman" panose="02020503050405090304" pitchFamily="18" charset="0"/>
              </a:rPr>
              <a:t> There are three ways to Establish a Special Duty</a:t>
            </a:r>
            <a:endParaRPr lang="en-US" dirty="0">
              <a:effectLst/>
              <a:latin typeface="Times New Roman" panose="02020503050405090304" pitchFamily="18" charset="0"/>
              <a:cs typeface="Times New Roman" panose="02020503050405090304" pitchFamily="18" charset="0"/>
            </a:endParaRPr>
          </a:p>
          <a:p>
            <a:pPr marL="457200" algn="just" rtl="0" eaLnBrk="1" latinLnBrk="0" hangingPunct="1">
              <a:spcBef>
                <a:spcPts val="0"/>
              </a:spcBef>
              <a:spcAft>
                <a:spcPts val="0"/>
              </a:spcAft>
            </a:pPr>
            <a:r>
              <a:rPr lang="en-US" dirty="0">
                <a:latin typeface="Times New Roman" panose="02020503050405090304" pitchFamily="18" charset="0"/>
                <a:cs typeface="Times New Roman" panose="02020503050405090304" pitchFamily="18" charset="0"/>
              </a:rPr>
              <a:t>1</a:t>
            </a:r>
            <a:r>
              <a:rPr lang="en-US" kern="1200" dirty="0">
                <a:effectLst/>
                <a:latin typeface="Times New Roman" panose="02020503050405090304" pitchFamily="18" charset="0"/>
                <a:cs typeface="Times New Roman" panose="02020503050405090304" pitchFamily="18" charset="0"/>
              </a:rPr>
              <a:t>.  Special relationship.  </a:t>
            </a:r>
            <a:r>
              <a:rPr lang="en-US" i="1" kern="1200" dirty="0" err="1">
                <a:effectLst/>
                <a:latin typeface="Times New Roman" panose="02020503050405090304" pitchFamily="18" charset="0"/>
                <a:cs typeface="Times New Roman" panose="02020503050405090304" pitchFamily="18" charset="0"/>
              </a:rPr>
              <a:t>Cuffy</a:t>
            </a:r>
            <a:r>
              <a:rPr lang="en-US" i="1" kern="1200" dirty="0">
                <a:effectLst/>
                <a:latin typeface="Times New Roman" panose="02020503050405090304" pitchFamily="18" charset="0"/>
                <a:cs typeface="Times New Roman" panose="02020503050405090304" pitchFamily="18" charset="0"/>
              </a:rPr>
              <a:t> </a:t>
            </a:r>
            <a:r>
              <a:rPr lang="en-US" kern="1200" dirty="0">
                <a:effectLst/>
                <a:latin typeface="Times New Roman" panose="02020503050405090304" pitchFamily="18" charset="0"/>
                <a:cs typeface="Times New Roman" panose="02020503050405090304" pitchFamily="18" charset="0"/>
              </a:rPr>
              <a:t>test. Elements are:</a:t>
            </a:r>
            <a:endParaRPr lang="en-US" dirty="0">
              <a:effectLst/>
              <a:latin typeface="Times New Roman" panose="02020503050405090304" pitchFamily="18" charset="0"/>
              <a:cs typeface="Times New Roman" panose="02020503050405090304" pitchFamily="18" charset="0"/>
            </a:endParaRPr>
          </a:p>
          <a:p>
            <a:pPr marL="914400" algn="just" rtl="0" eaLnBrk="1" latinLnBrk="0" hangingPunct="1">
              <a:spcBef>
                <a:spcPts val="0"/>
              </a:spcBef>
              <a:spcAft>
                <a:spcPts val="0"/>
              </a:spcAft>
            </a:pPr>
            <a:r>
              <a:rPr lang="en-US" kern="1200" dirty="0" err="1">
                <a:effectLst/>
                <a:latin typeface="Times New Roman" panose="02020503050405090304" pitchFamily="18" charset="0"/>
                <a:cs typeface="Times New Roman" panose="02020503050405090304" pitchFamily="18" charset="0"/>
              </a:rPr>
              <a:t>i</a:t>
            </a:r>
            <a:r>
              <a:rPr lang="en-US" kern="1200" dirty="0">
                <a:effectLst/>
                <a:latin typeface="Times New Roman" panose="02020503050405090304" pitchFamily="18" charset="0"/>
                <a:cs typeface="Times New Roman" panose="02020503050405090304" pitchFamily="18" charset="0"/>
              </a:rPr>
              <a:t>.   Direct contact with plaintiff or close family member</a:t>
            </a:r>
            <a:endParaRPr lang="en-US" dirty="0">
              <a:effectLst/>
              <a:latin typeface="Times New Roman" panose="02020503050405090304" pitchFamily="18" charset="0"/>
              <a:cs typeface="Times New Roman" panose="02020503050405090304" pitchFamily="18" charset="0"/>
            </a:endParaRPr>
          </a:p>
          <a:p>
            <a:pPr marL="914400" algn="just" rtl="0" eaLnBrk="1" latinLnBrk="0" hangingPunct="1">
              <a:spcBef>
                <a:spcPts val="0"/>
              </a:spcBef>
              <a:spcAft>
                <a:spcPts val="0"/>
              </a:spcAft>
            </a:pPr>
            <a:r>
              <a:rPr lang="en-US" kern="1200" dirty="0">
                <a:effectLst/>
                <a:latin typeface="Times New Roman" panose="02020503050405090304" pitchFamily="18" charset="0"/>
                <a:cs typeface="Times New Roman" panose="02020503050405090304" pitchFamily="18" charset="0"/>
              </a:rPr>
              <a:t>ii.  An assumption, through promises or actions, of an affirmative duty to act on behalf of plaintiff.</a:t>
            </a:r>
            <a:endParaRPr lang="en-US" dirty="0">
              <a:effectLst/>
              <a:latin typeface="Times New Roman" panose="02020503050405090304" pitchFamily="18" charset="0"/>
              <a:cs typeface="Times New Roman" panose="02020503050405090304" pitchFamily="18" charset="0"/>
            </a:endParaRPr>
          </a:p>
          <a:p>
            <a:pPr marL="914400" algn="just" rtl="0" eaLnBrk="1" latinLnBrk="0" hangingPunct="1">
              <a:spcBef>
                <a:spcPts val="0"/>
              </a:spcBef>
              <a:spcAft>
                <a:spcPts val="0"/>
              </a:spcAft>
            </a:pPr>
            <a:r>
              <a:rPr lang="en-US" kern="1200" dirty="0">
                <a:effectLst/>
                <a:latin typeface="Times New Roman" panose="02020503050405090304" pitchFamily="18" charset="0"/>
                <a:cs typeface="Times New Roman" panose="02020503050405090304" pitchFamily="18" charset="0"/>
              </a:rPr>
              <a:t>iii. Knowledge by the government actor that inaction could lead to harm.</a:t>
            </a:r>
            <a:endParaRPr lang="en-US" dirty="0">
              <a:effectLst/>
              <a:latin typeface="Times New Roman" panose="02020503050405090304" pitchFamily="18" charset="0"/>
              <a:cs typeface="Times New Roman" panose="02020503050405090304" pitchFamily="18" charset="0"/>
            </a:endParaRPr>
          </a:p>
          <a:p>
            <a:pPr marL="914400" algn="just" rtl="0" eaLnBrk="1" latinLnBrk="0" hangingPunct="1">
              <a:spcBef>
                <a:spcPts val="0"/>
              </a:spcBef>
              <a:spcAft>
                <a:spcPts val="0"/>
              </a:spcAft>
            </a:pPr>
            <a:r>
              <a:rPr lang="en-US" kern="1200" dirty="0">
                <a:effectLst/>
                <a:latin typeface="Times New Roman" panose="02020503050405090304" pitchFamily="18" charset="0"/>
                <a:cs typeface="Times New Roman" panose="02020503050405090304" pitchFamily="18" charset="0"/>
              </a:rPr>
              <a:t>iv. Justifiable reliance by plaintiff on the promise.</a:t>
            </a:r>
            <a:endParaRPr lang="en-US" dirty="0">
              <a:effectLst/>
              <a:latin typeface="Times New Roman" panose="02020503050405090304" pitchFamily="18" charset="0"/>
              <a:cs typeface="Times New Roman" panose="02020503050405090304" pitchFamily="18" charset="0"/>
            </a:endParaRPr>
          </a:p>
          <a:p>
            <a:pPr marL="457200" algn="just" rtl="0" eaLnBrk="1" latinLnBrk="0" hangingPunct="1">
              <a:spcBef>
                <a:spcPts val="0"/>
              </a:spcBef>
              <a:spcAft>
                <a:spcPts val="0"/>
              </a:spcAft>
            </a:pPr>
            <a:r>
              <a:rPr lang="en-US" dirty="0">
                <a:latin typeface="Times New Roman" panose="02020503050405090304" pitchFamily="18" charset="0"/>
                <a:cs typeface="Times New Roman" panose="02020503050405090304" pitchFamily="18" charset="0"/>
              </a:rPr>
              <a:t>2</a:t>
            </a:r>
            <a:r>
              <a:rPr lang="en-US" kern="1200" dirty="0">
                <a:effectLst/>
                <a:latin typeface="Times New Roman" panose="02020503050405090304" pitchFamily="18" charset="0"/>
                <a:cs typeface="Times New Roman" panose="02020503050405090304" pitchFamily="18" charset="0"/>
              </a:rPr>
              <a:t>. Statute creates Special duty to a particular group of which plaintiff is a member</a:t>
            </a:r>
            <a:r>
              <a:rPr lang="en-US" u="sng" kern="1200" dirty="0">
                <a:effectLst/>
                <a:latin typeface="Times New Roman" panose="02020503050405090304" pitchFamily="18" charset="0"/>
                <a:cs typeface="Times New Roman" panose="02020503050405090304" pitchFamily="18" charset="0"/>
              </a:rPr>
              <a:t>.</a:t>
            </a:r>
            <a:endParaRPr lang="en-US" dirty="0">
              <a:effectLst/>
              <a:latin typeface="Times New Roman" panose="02020503050405090304" pitchFamily="18" charset="0"/>
              <a:cs typeface="Times New Roman" panose="02020503050405090304" pitchFamily="18" charset="0"/>
            </a:endParaRPr>
          </a:p>
          <a:p>
            <a:pPr marL="457200" algn="just" rtl="0" eaLnBrk="1" latinLnBrk="0" hangingPunct="1">
              <a:spcBef>
                <a:spcPts val="0"/>
              </a:spcBef>
              <a:spcAft>
                <a:spcPts val="0"/>
              </a:spcAft>
            </a:pPr>
            <a:r>
              <a:rPr lang="en-US" dirty="0">
                <a:latin typeface="Times New Roman" panose="02020503050405090304" pitchFamily="18" charset="0"/>
                <a:cs typeface="Times New Roman" panose="02020503050405090304" pitchFamily="18" charset="0"/>
              </a:rPr>
              <a:t>3</a:t>
            </a:r>
            <a:r>
              <a:rPr lang="en-US" kern="1200" dirty="0">
                <a:effectLst/>
                <a:latin typeface="Times New Roman" panose="02020503050405090304" pitchFamily="18" charset="0"/>
                <a:cs typeface="Times New Roman" panose="02020503050405090304" pitchFamily="18" charset="0"/>
              </a:rPr>
              <a:t>. Government official “assumes positive direction and control in the face of a known, blatant and dangerous safety violation”.</a:t>
            </a:r>
            <a:endParaRPr lang="en-US" dirty="0">
              <a:effectLst/>
              <a:latin typeface="Times New Roman" panose="02020503050405090304" pitchFamily="18" charset="0"/>
              <a:cs typeface="Times New Roman" panose="02020503050405090304" pitchFamily="18" charset="0"/>
            </a:endParaRPr>
          </a:p>
        </p:txBody>
      </p:sp>
      <p:pic>
        <p:nvPicPr>
          <p:cNvPr id="11" name="Picture 10"/>
          <p:cNvPicPr>
            <a:picLocks noChangeAspect="1"/>
          </p:cNvPicPr>
          <p:nvPr/>
        </p:nvPicPr>
        <p:blipFill>
          <a:blip r:embed="rId2"/>
          <a:stretch>
            <a:fillRect/>
          </a:stretch>
        </p:blipFill>
        <p:spPr>
          <a:xfrm rot="2914966">
            <a:off x="5839453" y="3208176"/>
            <a:ext cx="1072415" cy="1158909"/>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23033</Words>
  <Application>WPS Presentation</Application>
  <PresentationFormat>Widescreen</PresentationFormat>
  <Paragraphs>256</Paragraphs>
  <Slides>43</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43</vt:i4>
      </vt:variant>
    </vt:vector>
  </HeadingPairs>
  <TitlesOfParts>
    <vt:vector size="62" baseType="lpstr">
      <vt:lpstr>Arial</vt:lpstr>
      <vt:lpstr>SimSun</vt:lpstr>
      <vt:lpstr>Wingdings</vt:lpstr>
      <vt:lpstr>Wingdings 3</vt:lpstr>
      <vt:lpstr>Arial</vt:lpstr>
      <vt:lpstr>Times New Roman</vt:lpstr>
      <vt:lpstr>Calibri</vt:lpstr>
      <vt:lpstr>Helvetica Neue</vt:lpstr>
      <vt:lpstr>Garamond</vt:lpstr>
      <vt:lpstr>苹方-简</vt:lpstr>
      <vt:lpstr>Garamond</vt:lpstr>
      <vt:lpstr>Symbol</vt:lpstr>
      <vt:lpstr>Kingsoft Sign</vt:lpstr>
      <vt:lpstr>Century Gothic</vt:lpstr>
      <vt:lpstr>微软雅黑</vt:lpstr>
      <vt:lpstr>汉仪旗黑</vt:lpstr>
      <vt:lpstr>Arial Unicode MS</vt:lpstr>
      <vt:lpstr>华文宋体</vt:lpstr>
      <vt:lpstr>Ion</vt:lpstr>
      <vt:lpstr>HOW TO DEFEAT THE GOVERNMENTAL IMMUNITY DEFENSE</vt:lpstr>
      <vt:lpstr>ENGLISH COMMON LAW</vt:lpstr>
      <vt:lpstr>1929 WAIVER OF SOVEREIGN IMMUNITY</vt:lpstr>
      <vt:lpstr>WAIVER OF IMMUNITY APPLY TO  STATE’S POLITICAL SUBDIVISIONS</vt:lpstr>
      <vt:lpstr>TWO CAVEATS SOON EMERGE!</vt:lpstr>
      <vt:lpstr>CAVEAT TO THE CAVEATS EMERGES</vt:lpstr>
      <vt:lpstr>PROPRIETARY CAPACITY</vt:lpstr>
      <vt:lpstr>GOVERNMENTAL CAPACITY</vt:lpstr>
      <vt:lpstr>Governmental        ?          Proprietary</vt:lpstr>
      <vt:lpstr>EXAMPLES OF “CLOSE CALLS” BETWEEN  GOVERNMENTAL AND PROPRIETARY FUNCTIONS</vt:lpstr>
      <vt:lpstr>Sebastian v. State, 93 N.Y.2d 790 (1999)</vt:lpstr>
      <vt:lpstr>Matter of World Trade Center Bombing Litigation v. Port Authority of NY and NJ, 17 N.Y.3d 428 (2011)</vt:lpstr>
      <vt:lpstr>Connolly v. Long Island Power Authority  30 N.Y.3d 719 (2018).  </vt:lpstr>
      <vt:lpstr>HOW TO MARSHAL FACTS TO SHOW PROPRIETARY NOT GOVERNMENTAL</vt:lpstr>
      <vt:lpstr>THE PUBLIC DUTY RULE</vt:lpstr>
      <vt:lpstr>THREE WAYS TO ESTABLISH SPECIAL DUTY</vt:lpstr>
      <vt:lpstr>Special Relationship</vt:lpstr>
      <vt:lpstr>JUSTIFIABLE RELIANCE IS THE KEY, MOST LITIGATED ELEMENT</vt:lpstr>
      <vt:lpstr>EXAMPLES WHERE RELIANCE IS NOT “JUSTIFIABLE”</vt:lpstr>
      <vt:lpstr>Example 1   Cuffy v. City of N.Y. 69 N.Y.2d 255 (1987)</vt:lpstr>
      <vt:lpstr>Example 2   Valdez v. City 18 N.Y.3d 69 (2011)</vt:lpstr>
      <vt:lpstr>Example 3   Applewhite v. Accuhealth 21 N.Y.3d 420 (2013)</vt:lpstr>
      <vt:lpstr>HOW TO MARSHAL FACTS SHOWING “JUSTIFIABLE RELIANCE”</vt:lpstr>
      <vt:lpstr>THE OLD “MISFEASANCE  V. NONFEASANCE” DISTINCTION IS GONE</vt:lpstr>
      <vt:lpstr>Ferreira v City of Binghamton 975 F.3d 255 (2nd Cir. Sept 23, 2020)  </vt:lpstr>
      <vt:lpstr>Examples of Ct of Appeals Cases that Where Harm  Inflicted by Others = Special Duty Required</vt:lpstr>
      <vt:lpstr>Examples of Ct of Appeals Cases Showing that When Injuries Were Inflicted Directly by Municipal Employees = Court Ignored Special Duty Requirement</vt:lpstr>
      <vt:lpstr>SPECIAL DUTY REQUIREMENT FOR PUBLIC SCHOOLS</vt:lpstr>
      <vt:lpstr>PowerPoint 演示文稿</vt:lpstr>
      <vt:lpstr>GOVERNMENT FUNCTION IMMUNITY DEFENSE  Discretionary v. Ministerial</vt:lpstr>
      <vt:lpstr>  DISCRETIONARY</vt:lpstr>
      <vt:lpstr>              MINISTERIAL </vt:lpstr>
      <vt:lpstr>EXAMPLES OF DISCRETIONARY AND MINISTERIAL ACTIONS</vt:lpstr>
      <vt:lpstr>HOW TO MARSHAL FACTS SHOWING  THE ACTIONS ARE MINISTERIAL</vt:lpstr>
      <vt:lpstr>A CLOSER LOOK AT “DISCRETION”</vt:lpstr>
      <vt:lpstr>EXAMPLES OF “USE IT OR LOSE IT” RULE</vt:lpstr>
      <vt:lpstr>Example 1:   Metz v. State, 86 A.D.3d 748 (3d Dep’t 2011), rev’d on other grounds, 20 N.Y.3d 175 (2012)</vt:lpstr>
      <vt:lpstr>Example 2 Haddock, v. City of New York, 75 N.Y.2d 478 (1990) </vt:lpstr>
      <vt:lpstr>HOW TO MARSHAL FACTS SHOWING DEFENDANT DID NOT USE ITS DISCRETION</vt:lpstr>
      <vt:lpstr>PRE-McLEAN RULE</vt:lpstr>
      <vt:lpstr>POST-McLEAN RULE</vt:lpstr>
      <vt:lpstr>POST-McLEAN RULE IN A NUTSHELL </vt:lpstr>
      <vt:lpstr>STEPS TO DETERMINING WHETHER  GOVERNMENTAL IMMUNITY APPLIES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DEFEAT THE GOVERNMENTAL FUNCTION IMMUNITY DEFENSE</dc:title>
  <dc:creator>Rebecca Kinney</dc:creator>
  <cp:lastModifiedBy>hectorfernandez</cp:lastModifiedBy>
  <cp:revision>129</cp:revision>
  <dcterms:created xsi:type="dcterms:W3CDTF">2022-04-19T15:38:07Z</dcterms:created>
  <dcterms:modified xsi:type="dcterms:W3CDTF">2022-04-19T15:38:07Z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1033-3.1.4.5932</vt:lpwstr>
  </property>
</Properties>
</file>